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32" r:id="rId3"/>
    <p:sldMasterId id="2147483756" r:id="rId4"/>
  </p:sldMasterIdLst>
  <p:sldIdLst>
    <p:sldId id="256" r:id="rId5"/>
    <p:sldId id="257" r:id="rId6"/>
    <p:sldId id="258" r:id="rId7"/>
    <p:sldId id="259" r:id="rId8"/>
    <p:sldId id="260" r:id="rId9"/>
    <p:sldId id="275" r:id="rId10"/>
    <p:sldId id="261" r:id="rId11"/>
    <p:sldId id="262" r:id="rId12"/>
    <p:sldId id="263" r:id="rId13"/>
    <p:sldId id="264" r:id="rId14"/>
    <p:sldId id="265" r:id="rId15"/>
    <p:sldId id="266" r:id="rId16"/>
    <p:sldId id="267" r:id="rId17"/>
    <p:sldId id="268" r:id="rId18"/>
    <p:sldId id="273" r:id="rId19"/>
    <p:sldId id="269" r:id="rId20"/>
    <p:sldId id="270" r:id="rId21"/>
    <p:sldId id="271"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5:41:59.872"/>
    </inkml:context>
    <inkml:brush xml:id="br0">
      <inkml:brushProperty name="width" value="0.35" units="cm"/>
      <inkml:brushProperty name="height" value="0.35" units="cm"/>
      <inkml:brushProperty name="color" value="#FFFFFF"/>
    </inkml:brush>
  </inkml:definitions>
  <inkml:trace contextRef="#ctx0" brushRef="#br0">2281 1576 24575,'-155'-7'0,"109"4"0,-1686-66-579,1642 71 883,-140-4-29,204-3-275,26 5 0,0 0 0,0 0 0,0 0 0,0 0 0,0 0 0,0 0 0,-1 0 0,1 0 0,0-1 0,0 1 0,0 0 0,0 0 0,0 0 0,0 0 0,0 0 0,0 0 0,0-1 0,0 1 0,0 0 0,-1 0 0,1 0 0,0 0 0,0 0 0,0-1 0,0 1 0,0 0 0,0 0 0,0 0 0,0 0 0,0-1 0,0 1 0,0 0 0,1 0 0,-1 0 0,0 0 0,0 0 0,0 0 0,0-1 0,0 1 0,0 0 0,0 0 0,0 0 0,0 0 0,0 0 0,0 0 0,1-1 0,-1 1 0,0 0 0,0 0 0,0 0 0,0 0 0,0 0 0,0 0 0,1 0 0,-1 0 0,0 0 0,0 0 0,0 0 0,0 0 0,1 0 0,-1 0 0,0 0 0,8-3 0,1 0 0,-1 0 0,1 1 0,10-1 0,700-96-1036,-275 40 106,12-7-357,536-68-853,-837 123 3191,-54 14 2565,-101-3-3616,12-3 348,22-22-246,145-131-809,467-478-2242,-626 611 2794,62-73-549,-72 82 482,0 0 1,-1 0 0,0-1-1,10-27 1,-18 40 166,0 0 0,0 0 1,-1-1-1,1 1 0,0 0 0,-1 0 0,0-1 0,1 1 0,-1 0 0,0 0 1,0-1-1,0 1 0,-1 0 0,1-1 0,0 1 0,-1 0 0,0 0 1,1-1-1,-3-2 0,2 3 20,-1 1 1,1-1 0,-1 1-1,1-1 1,-1 1 0,0-1-1,0 1 1,0 0-1,1 0 1,-1 0 0,0 0-1,0 0 1,-1 1 0,1-1-1,0 1 1,-4-1-1,-8-1 153,0 2-1,0 0 0,0 1 0,-27 4 0,33-4 106,-37 6 530,2 2-1,-1 2 0,1 2 1,1 1-1,0 3 0,1 1 1,1 2-1,-71 48 0,89-52-752,0-2 0,-33 29 0,50-39 0,1 1 0,0-1 0,-1 1 0,2 0 0,-1 0 0,0 0 0,1 0 0,0 1 0,0-1 0,1 1 0,0 0 0,-3 8 0,5-9 0,0-1 0,0 0 0,1 1 0,-1-1 0,1 0 0,0 0 0,0 1 0,0-1 0,1 0 0,-1 0 0,1 0 0,0 0 0,0-1 0,0 1 0,1 0 0,0-1 0,-1 0 0,1 0 0,0 1 0,0-2 0,1 1 0,4 3 0,6 5 0,0-1 0,0-1 0,1-1 0,21 9 0,23 7 0,-38-18 0,-2 2 0,1 0 0,-1 1 0,-1 1 0,0 1 0,0 0 0,16 15 0,-32-24-65,0 0 0,0-1 0,-1 1 0,1 0 0,-1 0 0,1 0 0,-1 0 0,0 1 0,0-1 0,0 0 0,0 1 0,0-1 0,-1 0 0,1 1 0,-1-1 0,1 1 0,-1-1 0,0 1 0,0-1 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5:42:03.773"/>
    </inkml:context>
    <inkml:brush xml:id="br0">
      <inkml:brushProperty name="width" value="0.35" units="cm"/>
      <inkml:brushProperty name="height" value="0.35" units="cm"/>
      <inkml:brushProperty name="color" value="#FFFFFF"/>
    </inkml:brush>
  </inkml:definitions>
  <inkml:trace contextRef="#ctx0" brushRef="#br0">327 964 24575,'71'-4'0,"0"-3"0,73-16 0,-8 0 0,-129 22 0,499-47 0,-157 26 0,-320 20 0,70-10 0,-45 5 0,65-1 0,-108 8 0,8 0 0,-26 0 0,-44 2 0,-61 8 0,-163 36 0,168-25 0,-1019 219-876,1023-217 859,-57 2 910,346-30-893,187-14 0,474-120 0,-839 137 0,43-7 0,1 2 0,1 3 0,100 3 0,-202 1 0,1 1 0,-1 3 0,-79 17 0,72-10 0,-1-3 0,-92 2 0,172-12 0,40-8 0,-29 4 0,614-134-626,-3-34-401,-245 64 747,-270 75 275,566-130-72,-618 156 608,1 4 0,129 8 0,-57 0-109,-109-2-422,145-6 0,-156 2 0,-1-2 0,0 0 0,0-2 0,33-12 0,-23 6 0,0 3 0,63-8 0,-65 12 0,0-1 0,-1-1 0,49-19 0,69-46 0,-64 29 0,-83 40 0,0-1 0,0 1 0,0-1 0,0-1 0,-1 1 0,0-1 0,12-13 0,-18 17 0,0 1 0,0-1 0,1 0 0,-1 1 0,-1-1 0,1 0 0,0 0 0,0 1 0,-1-1 0,1 0 0,-1 0 0,1 0 0,-1 0 0,0 0 0,0 0 0,0 0 0,0-3 0,-1 3 0,1 0 0,-1 0 0,0 0 0,0 0 0,-1 0 0,1 0 0,0 0 0,-1 0 0,1 1 0,-1-1 0,1 0 0,-1 1 0,0-1 0,0 1 0,0 0 0,0 0 0,0 0 0,-4-2 0,-2-1 0,-1 1 0,0 0 0,0 0 0,0 1 0,0 0 0,-18-1 0,-61 3 0,55 0 0,-67 0 0,-123 5 0,215-4 16,0 1-1,0 0 0,0 0 1,0 1-1,1 0 0,-1 1 1,1 0-1,-1 0 0,1 0 1,0 1-1,1 0 1,-1 0-1,-10 12 0,-37 26-1595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6T15:42:08.997"/>
    </inkml:context>
    <inkml:brush xml:id="br0">
      <inkml:brushProperty name="width" value="0.35" units="cm"/>
      <inkml:brushProperty name="height" value="0.35" units="cm"/>
      <inkml:brushProperty name="color" value="#FFFFFF"/>
    </inkml:brush>
  </inkml:definitions>
  <inkml:trace contextRef="#ctx0" brushRef="#br0">1413 985 24575,'-2'1'0,"-1"0"0,0 0 0,0 0 0,1 0 0,-1 0 0,0 1 0,1-1 0,-1 1 0,1 0 0,0-1 0,-4 5 0,-1 0 0,-85 56 0,61-42 0,2 0 0,-40 35 0,68-55 0,0 1 0,0 0 0,0 0 0,0 0 0,0 0 0,0 0 0,1 0 0,-1 0 0,0 0 0,1 0 0,-1 0 0,1 1 0,-1-1 0,1 0 0,0 0 0,-1 0 0,1 1 0,0-1 0,0 0 0,0 1 0,0-1 0,0 0 0,0 0 0,0 1 0,0-1 0,1 2 0,0-1 0,0 0 0,1 1 0,-1-1 0,1 0 0,-1 0 0,1 0 0,0 0 0,0-1 0,0 1 0,0 0 0,0-1 0,3 2 0,7 4 0,1-1 0,-1-1 0,1 0 0,14 3 0,-10-4 0,1-1 0,0-1 0,-1-1 0,1 0 0,0-1 0,0-1 0,-1-1 0,1 0 0,32-10 0,10-6 0,83-38 0,-101 39 0,127-56 0,190-110 0,-341 168 0,-18 15 0,0 0 0,0 0 0,0 0 0,0-1 0,0 1 0,0 0 0,0 0 0,0-1 0,0 1 0,0 0 0,0 0 0,0 0 0,0-1 0,-1 1 0,1 0 0,0 0 0,0 0 0,0 0 0,0-1 0,0 1 0,0 0 0,-1 0 0,1 0 0,0 0 0,0 0 0,0-1 0,-1 1 0,1 0 0,0 0 0,0 0 0,0 0 0,-1 0 0,1 0 0,0 0 0,0 0 0,0 0 0,-1 0 0,1 0 0,0 0 0,0 0 0,-1 0 0,1 0 0,0 0 0,0 0 0,0 0 0,-1 0 0,-50 7 0,-181 66 0,-46 35-637,-275 151-1,-241 193-792,527-278 1334,223-145 88,29-17 193,15-11-174,0-1-1,0 0 1,0 0 0,0 0-1,0 0 1,0 0-1,0 0 1,0 0 0,1 2 222,-1-2-223,0 0 1,0 0-1,0 0 1,0 0 0,0 1-1,0-1 1,1 0-1,-1 0 1,0 0-1,0 0 1,0 0 0,0 0-1,0 0 1,0 0-1,0 0 1,0 0 0,2-1 169,-2 1-170,0-1 1,37-12 1037,182-95-182,-7-1-1030,77-45-655,78-47-164,1095-704-2949,-1241 741 3041,32-50 368,-240 201 526,0 2 186,0 0 1,-1-1-1,-1-1 0,15-22 0,-24 34-128,-1-1 0,-1 1 1,1-1-1,0 1 0,0-1 0,0 0 0,-1 1 1,1-1-1,-1 0 0,0 0 0,1 1 1,-1-1-1,0-3 0,0 5-11,0-1-1,0 1 1,-1-1 0,1 1-1,0-1 1,0 1-1,-1-1 1,1 1 0,0-1-1,-1 1 1,1-1 0,0 1-1,-1-1 1,1 1-1,-1 0 1,1-1 0,0 1-1,-1 0 1,1-1-1,-1 1 1,1 0 0,-1 0-1,1-1 1,-1 1 0,0 0-1,1 0 1,-1 0-1,-2 0 130,0-1-1,0 1 1,-1 1-1,1-1 1,0 0-1,0 1 1,0 0-1,0-1 1,1 1-1,-1 0 0,0 1 1,0-1-1,-3 3 1,-11 5 542,11-6-779,-1 1-1,1 0 1,0 0-1,0 1 0,0-1 1,1 1-1,-8 8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2222552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18859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215155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564018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672989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351495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4207593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163665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91219F-0F07-46F5-A1A3-EB72D4E488C0}"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943442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1219F-0F07-46F5-A1A3-EB72D4E488C0}"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177527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34547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883565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747434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4161756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382046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683139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65285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36338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77034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878704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42649502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49649414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3014747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314213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90190407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591219F-0F07-46F5-A1A3-EB72D4E488C0}" type="datetimeFigureOut">
              <a:rPr lang="en-IN" smtClean="0"/>
              <a:t>12-05-2024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783376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7938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91219F-0F07-46F5-A1A3-EB72D4E488C0}"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968671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1219F-0F07-46F5-A1A3-EB72D4E488C0}"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674859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591219F-0F07-46F5-A1A3-EB72D4E488C0}" type="datetimeFigureOut">
              <a:rPr lang="en-IN" smtClean="0"/>
              <a:t>12-05-2024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9559058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591219F-0F07-46F5-A1A3-EB72D4E488C0}" type="datetimeFigureOut">
              <a:rPr lang="en-IN" smtClean="0"/>
              <a:t>12-05-2024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42256074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8631261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591063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3360622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87B771A-AD66-4AC9-82B6-A0DE4BA62EB6}"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8216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32259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1677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57410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023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91219F-0F07-46F5-A1A3-EB72D4E488C0}"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B771A-AD66-4AC9-82B6-A0DE4BA62EB6}"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60351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1219F-0F07-46F5-A1A3-EB72D4E488C0}"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8552183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34195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9952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2800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91219F-0F07-46F5-A1A3-EB72D4E488C0}" type="datetimeFigureOut">
              <a:rPr lang="en-IN" smtClean="0"/>
              <a:t>12-05-2024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1668058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91219F-0F07-46F5-A1A3-EB72D4E488C0}" type="datetimeFigureOut">
              <a:rPr lang="en-IN" smtClean="0"/>
              <a:t>12-05-2024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7B771A-AD66-4AC9-82B6-A0DE4BA62EB6}"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882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91219F-0F07-46F5-A1A3-EB72D4E488C0}" type="datetimeFigureOut">
              <a:rPr lang="en-IN" smtClean="0"/>
              <a:t>12-05-2024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861561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1219F-0F07-46F5-A1A3-EB72D4E488C0}" type="datetimeFigureOut">
              <a:rPr lang="en-IN" smtClean="0"/>
              <a:t>12-05-2024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166466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8123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91219F-0F07-46F5-A1A3-EB72D4E488C0}" type="datetimeFigureOut">
              <a:rPr lang="en-IN" smtClean="0"/>
              <a:t>12-05-2024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7B771A-AD66-4AC9-82B6-A0DE4BA62EB6}" type="slidenum">
              <a:rPr lang="en-IN" smtClean="0"/>
              <a:t>‹#›</a:t>
            </a:fld>
            <a:endParaRPr lang="en-IN"/>
          </a:p>
        </p:txBody>
      </p:sp>
    </p:spTree>
    <p:extLst>
      <p:ext uri="{BB962C8B-B14F-4D97-AF65-F5344CB8AC3E}">
        <p14:creationId xmlns:p14="http://schemas.microsoft.com/office/powerpoint/2010/main" val="294947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2.jp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87B771A-AD66-4AC9-82B6-A0DE4BA62EB6}"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467062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36667570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87B771A-AD66-4AC9-82B6-A0DE4BA62EB6}" type="slidenum">
              <a:rPr lang="en-IN" smtClean="0"/>
              <a:t>‹#›</a:t>
            </a:fld>
            <a:endParaRPr lang="en-IN"/>
          </a:p>
        </p:txBody>
      </p:sp>
    </p:spTree>
    <p:extLst>
      <p:ext uri="{BB962C8B-B14F-4D97-AF65-F5344CB8AC3E}">
        <p14:creationId xmlns:p14="http://schemas.microsoft.com/office/powerpoint/2010/main" val="21252391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591219F-0F07-46F5-A1A3-EB72D4E488C0}" type="datetimeFigureOut">
              <a:rPr lang="en-IN" smtClean="0"/>
              <a:t>12-05-2024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87B771A-AD66-4AC9-82B6-A0DE4BA62EB6}"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03434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customXml" Target="../ink/ink2.xml"/><Relationship Id="rId4" Type="http://schemas.openxmlformats.org/officeDocument/2006/relationships/image" Target="../media/image1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FFD5-83E2-83A0-5DF1-EAE761B86EE0}"/>
              </a:ext>
            </a:extLst>
          </p:cNvPr>
          <p:cNvSpPr>
            <a:spLocks noGrp="1"/>
          </p:cNvSpPr>
          <p:nvPr>
            <p:ph type="ctrTitle"/>
          </p:nvPr>
        </p:nvSpPr>
        <p:spPr>
          <a:xfrm>
            <a:off x="1214387" y="276983"/>
            <a:ext cx="9946105" cy="991352"/>
          </a:xfrm>
        </p:spPr>
        <p:txBody>
          <a:bodyPr>
            <a:normAutofit fontScale="90000"/>
          </a:bodyPr>
          <a:lstStyle/>
          <a:p>
            <a:r>
              <a:rPr lang="en-US" b="1" dirty="0"/>
              <a:t>“SPEECH EMOTION RECOGNITION USING DEEP LEARNING”</a:t>
            </a:r>
            <a:endParaRPr lang="en-IN" b="1" dirty="0"/>
          </a:p>
        </p:txBody>
      </p:sp>
      <p:sp>
        <p:nvSpPr>
          <p:cNvPr id="3" name="Subtitle 2">
            <a:extLst>
              <a:ext uri="{FF2B5EF4-FFF2-40B4-BE49-F238E27FC236}">
                <a16:creationId xmlns:a16="http://schemas.microsoft.com/office/drawing/2014/main" id="{E899E1D8-9505-D0FD-30B4-2C7E5D91C594}"/>
              </a:ext>
            </a:extLst>
          </p:cNvPr>
          <p:cNvSpPr>
            <a:spLocks noGrp="1"/>
          </p:cNvSpPr>
          <p:nvPr>
            <p:ph type="subTitle" idx="1"/>
          </p:nvPr>
        </p:nvSpPr>
        <p:spPr>
          <a:xfrm>
            <a:off x="1615439" y="1245922"/>
            <a:ext cx="9144000" cy="672203"/>
          </a:xfrm>
        </p:spPr>
        <p:txBody>
          <a:bodyPr>
            <a:normAutofit/>
          </a:bodyPr>
          <a:lstStyle/>
          <a:p>
            <a:r>
              <a:rPr lang="en-US" dirty="0"/>
              <a:t> PROJECT PRESENTATION</a:t>
            </a:r>
          </a:p>
        </p:txBody>
      </p:sp>
      <p:pic>
        <p:nvPicPr>
          <p:cNvPr id="5" name="Picture 4">
            <a:extLst>
              <a:ext uri="{FF2B5EF4-FFF2-40B4-BE49-F238E27FC236}">
                <a16:creationId xmlns:a16="http://schemas.microsoft.com/office/drawing/2014/main" id="{1AF1FD88-EC13-1A23-7444-2736E7A710B8}"/>
              </a:ext>
            </a:extLst>
          </p:cNvPr>
          <p:cNvPicPr>
            <a:picLocks noChangeAspect="1"/>
          </p:cNvPicPr>
          <p:nvPr/>
        </p:nvPicPr>
        <p:blipFill>
          <a:blip r:embed="rId2"/>
          <a:stretch>
            <a:fillRect/>
          </a:stretch>
        </p:blipFill>
        <p:spPr>
          <a:xfrm>
            <a:off x="0" y="1817100"/>
            <a:ext cx="12192000" cy="3223799"/>
          </a:xfrm>
          <a:prstGeom prst="rect">
            <a:avLst/>
          </a:prstGeom>
        </p:spPr>
      </p:pic>
      <p:sp>
        <p:nvSpPr>
          <p:cNvPr id="4" name="TextBox 3">
            <a:extLst>
              <a:ext uri="{FF2B5EF4-FFF2-40B4-BE49-F238E27FC236}">
                <a16:creationId xmlns:a16="http://schemas.microsoft.com/office/drawing/2014/main" id="{C8FFE7AC-936C-19D0-C639-446356FE6872}"/>
              </a:ext>
            </a:extLst>
          </p:cNvPr>
          <p:cNvSpPr txBox="1"/>
          <p:nvPr/>
        </p:nvSpPr>
        <p:spPr>
          <a:xfrm>
            <a:off x="7843520" y="5296714"/>
            <a:ext cx="3931920" cy="1200329"/>
          </a:xfrm>
          <a:prstGeom prst="rect">
            <a:avLst/>
          </a:prstGeom>
          <a:noFill/>
        </p:spPr>
        <p:txBody>
          <a:bodyPr wrap="square" rtlCol="0">
            <a:spAutoFit/>
          </a:bodyPr>
          <a:lstStyle/>
          <a:p>
            <a:r>
              <a:rPr lang="en-US" b="1" dirty="0"/>
              <a:t>TEAM MEMBERS DETAILS:-</a:t>
            </a:r>
          </a:p>
          <a:p>
            <a:r>
              <a:rPr lang="en-US" dirty="0"/>
              <a:t>Divya Garg (2000290100058)</a:t>
            </a:r>
          </a:p>
          <a:p>
            <a:r>
              <a:rPr lang="en-US" dirty="0"/>
              <a:t>Anshika Gupta (2000290100025)</a:t>
            </a:r>
          </a:p>
          <a:p>
            <a:r>
              <a:rPr lang="en-US" dirty="0"/>
              <a:t>Amrita Singh (2000290100019)</a:t>
            </a:r>
            <a:endParaRPr lang="en-IN" dirty="0"/>
          </a:p>
        </p:txBody>
      </p:sp>
      <p:sp>
        <p:nvSpPr>
          <p:cNvPr id="6" name="TextBox 5">
            <a:extLst>
              <a:ext uri="{FF2B5EF4-FFF2-40B4-BE49-F238E27FC236}">
                <a16:creationId xmlns:a16="http://schemas.microsoft.com/office/drawing/2014/main" id="{6818A649-632E-ED9B-B304-C13D96C23D93}"/>
              </a:ext>
            </a:extLst>
          </p:cNvPr>
          <p:cNvSpPr txBox="1"/>
          <p:nvPr/>
        </p:nvSpPr>
        <p:spPr>
          <a:xfrm>
            <a:off x="457200" y="5405120"/>
            <a:ext cx="2621280" cy="646331"/>
          </a:xfrm>
          <a:prstGeom prst="rect">
            <a:avLst/>
          </a:prstGeom>
          <a:noFill/>
        </p:spPr>
        <p:txBody>
          <a:bodyPr wrap="square" rtlCol="0">
            <a:spAutoFit/>
          </a:bodyPr>
          <a:lstStyle/>
          <a:p>
            <a:r>
              <a:rPr lang="en-US" b="1" dirty="0"/>
              <a:t>MENTOR:-</a:t>
            </a:r>
          </a:p>
          <a:p>
            <a:r>
              <a:rPr lang="en-US" dirty="0"/>
              <a:t>Dr. Sanjeev Sharma</a:t>
            </a:r>
            <a:endParaRPr lang="en-IN" dirty="0"/>
          </a:p>
        </p:txBody>
      </p:sp>
      <p:sp>
        <p:nvSpPr>
          <p:cNvPr id="7" name="TextBox 6">
            <a:extLst>
              <a:ext uri="{FF2B5EF4-FFF2-40B4-BE49-F238E27FC236}">
                <a16:creationId xmlns:a16="http://schemas.microsoft.com/office/drawing/2014/main" id="{6666D5E0-0715-9EA0-8295-3450004B1142}"/>
              </a:ext>
            </a:extLst>
          </p:cNvPr>
          <p:cNvSpPr txBox="1"/>
          <p:nvPr/>
        </p:nvSpPr>
        <p:spPr>
          <a:xfrm>
            <a:off x="4729065" y="5543619"/>
            <a:ext cx="2733869" cy="369332"/>
          </a:xfrm>
          <a:prstGeom prst="rect">
            <a:avLst/>
          </a:prstGeom>
          <a:noFill/>
        </p:spPr>
        <p:txBody>
          <a:bodyPr wrap="square" rtlCol="0">
            <a:spAutoFit/>
          </a:bodyPr>
          <a:lstStyle/>
          <a:p>
            <a:r>
              <a:rPr lang="en-US" dirty="0"/>
              <a:t>Group-33</a:t>
            </a:r>
            <a:endParaRPr lang="en-IN" dirty="0"/>
          </a:p>
        </p:txBody>
      </p:sp>
    </p:spTree>
    <p:extLst>
      <p:ext uri="{BB962C8B-B14F-4D97-AF65-F5344CB8AC3E}">
        <p14:creationId xmlns:p14="http://schemas.microsoft.com/office/powerpoint/2010/main" val="245792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4E571-B6F6-9EF6-A74D-9C8D58EB1DB3}"/>
              </a:ext>
            </a:extLst>
          </p:cNvPr>
          <p:cNvSpPr>
            <a:spLocks noGrp="1"/>
          </p:cNvSpPr>
          <p:nvPr>
            <p:ph idx="1"/>
          </p:nvPr>
        </p:nvSpPr>
        <p:spPr>
          <a:xfrm>
            <a:off x="688910" y="911225"/>
            <a:ext cx="10515600" cy="4351338"/>
          </a:xfrm>
        </p:spPr>
        <p:txBody>
          <a:bodyPr>
            <a:normAutofit/>
          </a:bodyPr>
          <a:lstStyle/>
          <a:p>
            <a:pPr>
              <a:buFont typeface="Wingdings" panose="05000000000000000000" pitchFamily="2" charset="2"/>
              <a:buChar char="§"/>
            </a:pPr>
            <a:r>
              <a:rPr lang="en-US" sz="2400" b="1" u="sng" dirty="0">
                <a:solidFill>
                  <a:srgbClr val="FF0000"/>
                </a:solidFill>
                <a:latin typeface="Gill Sans MT(headings)"/>
              </a:rPr>
              <a:t>FEATURE EXTRACTION:-</a:t>
            </a:r>
          </a:p>
          <a:p>
            <a:pPr marL="0" indent="0">
              <a:buNone/>
            </a:pPr>
            <a:r>
              <a:rPr lang="en-US" sz="1800" dirty="0">
                <a:latin typeface="Gill Sans MT" panose="020B0502020104020203" pitchFamily="34" charset="0"/>
              </a:rPr>
              <a:t>The next step involves extracting the features from the audio files which will help our mode of learn between these audio files. For feature extraction we make use of the</a:t>
            </a:r>
            <a:r>
              <a:rPr lang="en-US" sz="1800" dirty="0">
                <a:solidFill>
                  <a:srgbClr val="92D050"/>
                </a:solidFill>
                <a:latin typeface="Gill Sans MT" panose="020B0502020104020203" pitchFamily="34" charset="0"/>
              </a:rPr>
              <a:t> </a:t>
            </a:r>
            <a:r>
              <a:rPr lang="en-US" sz="1800" u="sng" dirty="0" err="1">
                <a:solidFill>
                  <a:srgbClr val="92D050"/>
                </a:solidFill>
                <a:latin typeface="Gill Sans MT" panose="020B0502020104020203" pitchFamily="34" charset="0"/>
              </a:rPr>
              <a:t>LibROSA</a:t>
            </a:r>
            <a:r>
              <a:rPr lang="en-US" sz="1800" u="sng" dirty="0">
                <a:solidFill>
                  <a:srgbClr val="92D050"/>
                </a:solidFill>
                <a:latin typeface="Gill Sans MT" panose="020B0502020104020203" pitchFamily="34" charset="0"/>
              </a:rPr>
              <a:t> </a:t>
            </a:r>
            <a:r>
              <a:rPr lang="en-US" sz="1800" dirty="0">
                <a:latin typeface="Gill Sans MT" panose="020B0502020104020203" pitchFamily="34" charset="0"/>
              </a:rPr>
              <a:t>library in python which is one of the libraries used for audio analysis.</a:t>
            </a:r>
          </a:p>
          <a:p>
            <a:pPr marL="0" indent="0">
              <a:buNone/>
            </a:pPr>
            <a:r>
              <a:rPr lang="en-US" sz="1800" dirty="0">
                <a:latin typeface="Gill Sans MT" panose="020B0502020104020203" pitchFamily="34" charset="0"/>
              </a:rPr>
              <a:t>Also there are labels of EMOTIONS defined, When the Clean Dataset is loaded with the calling of Feature Extraction process, every audio is classified into the labels predefined.</a:t>
            </a:r>
            <a:endParaRPr lang="en-IN" sz="1800" dirty="0">
              <a:latin typeface="Gill Sans MT" panose="020B0502020104020203" pitchFamily="34" charset="0"/>
            </a:endParaRPr>
          </a:p>
        </p:txBody>
      </p:sp>
      <p:pic>
        <p:nvPicPr>
          <p:cNvPr id="5" name="Picture 4">
            <a:extLst>
              <a:ext uri="{FF2B5EF4-FFF2-40B4-BE49-F238E27FC236}">
                <a16:creationId xmlns:a16="http://schemas.microsoft.com/office/drawing/2014/main" id="{6A4519F6-48EA-8D24-7AB7-8BC8AF4CC792}"/>
              </a:ext>
            </a:extLst>
          </p:cNvPr>
          <p:cNvPicPr>
            <a:picLocks noChangeAspect="1"/>
          </p:cNvPicPr>
          <p:nvPr/>
        </p:nvPicPr>
        <p:blipFill rotWithShape="1">
          <a:blip r:embed="rId2">
            <a:extLst>
              <a:ext uri="{28A0092B-C50C-407E-A947-70E740481C1C}">
                <a14:useLocalDpi xmlns:a14="http://schemas.microsoft.com/office/drawing/2010/main" val="0"/>
              </a:ext>
            </a:extLst>
          </a:blip>
          <a:srcRect l="19056" t="57419" r="22627" b="15642"/>
          <a:stretch/>
        </p:blipFill>
        <p:spPr>
          <a:xfrm>
            <a:off x="800877" y="3307702"/>
            <a:ext cx="10590245" cy="3283053"/>
          </a:xfrm>
          <a:prstGeom prst="rect">
            <a:avLst/>
          </a:prstGeom>
        </p:spPr>
      </p:pic>
    </p:spTree>
    <p:extLst>
      <p:ext uri="{BB962C8B-B14F-4D97-AF65-F5344CB8AC3E}">
        <p14:creationId xmlns:p14="http://schemas.microsoft.com/office/powerpoint/2010/main" val="4092133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67A45-F807-4684-01A2-FD6AE007E435}"/>
              </a:ext>
            </a:extLst>
          </p:cNvPr>
          <p:cNvSpPr>
            <a:spLocks noGrp="1"/>
          </p:cNvSpPr>
          <p:nvPr>
            <p:ph idx="1"/>
          </p:nvPr>
        </p:nvSpPr>
        <p:spPr>
          <a:xfrm>
            <a:off x="597569" y="943309"/>
            <a:ext cx="10515600" cy="4351338"/>
          </a:xfrm>
        </p:spPr>
        <p:txBody>
          <a:bodyPr/>
          <a:lstStyle/>
          <a:p>
            <a:pPr>
              <a:buFont typeface="Wingdings" panose="05000000000000000000" pitchFamily="2" charset="2"/>
              <a:buChar char="§"/>
            </a:pPr>
            <a:r>
              <a:rPr lang="en-US" b="1" u="sng" dirty="0">
                <a:solidFill>
                  <a:srgbClr val="FF0000"/>
                </a:solidFill>
                <a:latin typeface="Gill Sans MT(headings)"/>
              </a:rPr>
              <a:t>BUILDING THE MODEL:-</a:t>
            </a:r>
          </a:p>
          <a:p>
            <a:pPr marL="0" indent="0">
              <a:buNone/>
            </a:pPr>
            <a:r>
              <a:rPr lang="en-US" sz="1800" dirty="0">
                <a:latin typeface="Gill Sans MT" panose="020B0502020104020203" pitchFamily="34" charset="0"/>
              </a:rPr>
              <a:t>Since the project is a classification problem, Multilayer Perceptron seems the obvious choice. We chose this model to predict the right emotions.</a:t>
            </a:r>
          </a:p>
          <a:p>
            <a:pPr marL="0" indent="0">
              <a:buNone/>
            </a:pPr>
            <a:r>
              <a:rPr lang="en-US" sz="1800" dirty="0">
                <a:latin typeface="Gill Sans MT" panose="020B0502020104020203" pitchFamily="34" charset="0"/>
              </a:rPr>
              <a:t>This classifier connects to a Neural Network. Unlike other classification algorithms such as Support Vectors or Naive Bayes Classifier, MLP Classifier relies on an underlying Neural Network to perform the task of classification</a:t>
            </a:r>
            <a:endParaRPr lang="en-IN" sz="1800" dirty="0">
              <a:latin typeface="Gill Sans MT" panose="020B0502020104020203" pitchFamily="34" charset="0"/>
            </a:endParaRPr>
          </a:p>
        </p:txBody>
      </p:sp>
      <p:pic>
        <p:nvPicPr>
          <p:cNvPr id="5" name="Picture 4">
            <a:extLst>
              <a:ext uri="{FF2B5EF4-FFF2-40B4-BE49-F238E27FC236}">
                <a16:creationId xmlns:a16="http://schemas.microsoft.com/office/drawing/2014/main" id="{CCAF98B7-9EF0-344E-8438-3B6967121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714" y="3013787"/>
            <a:ext cx="5679944" cy="37415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9A8E361-38E6-0B78-9681-8CEDF09FB8AB}"/>
                  </a:ext>
                </a:extLst>
              </p14:cNvPr>
              <p14:cNvContentPartPr/>
              <p14:nvPr/>
            </p14:nvContentPartPr>
            <p14:xfrm>
              <a:off x="7371088" y="6057470"/>
              <a:ext cx="1425600" cy="567360"/>
            </p14:xfrm>
          </p:contentPart>
        </mc:Choice>
        <mc:Fallback xmlns="">
          <p:pic>
            <p:nvPicPr>
              <p:cNvPr id="6" name="Ink 5">
                <a:extLst>
                  <a:ext uri="{FF2B5EF4-FFF2-40B4-BE49-F238E27FC236}">
                    <a16:creationId xmlns:a16="http://schemas.microsoft.com/office/drawing/2014/main" id="{F9A8E361-38E6-0B78-9681-8CEDF09FB8AB}"/>
                  </a:ext>
                </a:extLst>
              </p:cNvPr>
              <p:cNvPicPr/>
              <p:nvPr/>
            </p:nvPicPr>
            <p:blipFill>
              <a:blip r:embed="rId4"/>
              <a:stretch>
                <a:fillRect/>
              </a:stretch>
            </p:blipFill>
            <p:spPr>
              <a:xfrm>
                <a:off x="7308088" y="5994830"/>
                <a:ext cx="155124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5B904B0-6AB5-35C8-3BAE-7EAF0E01AD25}"/>
                  </a:ext>
                </a:extLst>
              </p14:cNvPr>
              <p14:cNvContentPartPr/>
              <p14:nvPr/>
            </p14:nvContentPartPr>
            <p14:xfrm>
              <a:off x="6796168" y="6212630"/>
              <a:ext cx="1968840" cy="422640"/>
            </p14:xfrm>
          </p:contentPart>
        </mc:Choice>
        <mc:Fallback xmlns="">
          <p:pic>
            <p:nvPicPr>
              <p:cNvPr id="7" name="Ink 6">
                <a:extLst>
                  <a:ext uri="{FF2B5EF4-FFF2-40B4-BE49-F238E27FC236}">
                    <a16:creationId xmlns:a16="http://schemas.microsoft.com/office/drawing/2014/main" id="{95B904B0-6AB5-35C8-3BAE-7EAF0E01AD25}"/>
                  </a:ext>
                </a:extLst>
              </p:cNvPr>
              <p:cNvPicPr/>
              <p:nvPr/>
            </p:nvPicPr>
            <p:blipFill>
              <a:blip r:embed="rId6"/>
              <a:stretch>
                <a:fillRect/>
              </a:stretch>
            </p:blipFill>
            <p:spPr>
              <a:xfrm>
                <a:off x="6733528" y="6149990"/>
                <a:ext cx="209448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03F6E52-12B2-4817-3B8D-1DDBC9ADC140}"/>
                  </a:ext>
                </a:extLst>
              </p14:cNvPr>
              <p14:cNvContentPartPr/>
              <p14:nvPr/>
            </p14:nvContentPartPr>
            <p14:xfrm>
              <a:off x="8271448" y="5878190"/>
              <a:ext cx="1138320" cy="720720"/>
            </p14:xfrm>
          </p:contentPart>
        </mc:Choice>
        <mc:Fallback xmlns="">
          <p:pic>
            <p:nvPicPr>
              <p:cNvPr id="8" name="Ink 7">
                <a:extLst>
                  <a:ext uri="{FF2B5EF4-FFF2-40B4-BE49-F238E27FC236}">
                    <a16:creationId xmlns:a16="http://schemas.microsoft.com/office/drawing/2014/main" id="{D03F6E52-12B2-4817-3B8D-1DDBC9ADC140}"/>
                  </a:ext>
                </a:extLst>
              </p:cNvPr>
              <p:cNvPicPr/>
              <p:nvPr/>
            </p:nvPicPr>
            <p:blipFill>
              <a:blip r:embed="rId8"/>
              <a:stretch>
                <a:fillRect/>
              </a:stretch>
            </p:blipFill>
            <p:spPr>
              <a:xfrm>
                <a:off x="8208808" y="5815190"/>
                <a:ext cx="1263960" cy="846360"/>
              </a:xfrm>
              <a:prstGeom prst="rect">
                <a:avLst/>
              </a:prstGeom>
            </p:spPr>
          </p:pic>
        </mc:Fallback>
      </mc:AlternateContent>
    </p:spTree>
    <p:extLst>
      <p:ext uri="{BB962C8B-B14F-4D97-AF65-F5344CB8AC3E}">
        <p14:creationId xmlns:p14="http://schemas.microsoft.com/office/powerpoint/2010/main" val="107136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0C5D5-995A-2613-70B6-7DB131932002}"/>
              </a:ext>
            </a:extLst>
          </p:cNvPr>
          <p:cNvSpPr>
            <a:spLocks noGrp="1"/>
          </p:cNvSpPr>
          <p:nvPr>
            <p:ph idx="1"/>
          </p:nvPr>
        </p:nvSpPr>
        <p:spPr>
          <a:xfrm>
            <a:off x="838200" y="1007478"/>
            <a:ext cx="10515600" cy="4351338"/>
          </a:xfrm>
        </p:spPr>
        <p:txBody>
          <a:bodyPr/>
          <a:lstStyle/>
          <a:p>
            <a:pPr>
              <a:buFont typeface="Wingdings" panose="05000000000000000000" pitchFamily="2" charset="2"/>
              <a:buChar char="§"/>
            </a:pPr>
            <a:r>
              <a:rPr lang="en-US" sz="2400" b="1" u="sng" dirty="0">
                <a:solidFill>
                  <a:srgbClr val="FF0000"/>
                </a:solidFill>
                <a:latin typeface="Gill Sans MT(headings)"/>
              </a:rPr>
              <a:t>PREDICTIONS:-</a:t>
            </a:r>
          </a:p>
          <a:p>
            <a:pPr marL="0" indent="0">
              <a:buNone/>
            </a:pPr>
            <a:endParaRPr lang="en-US" sz="2400" b="1" u="sng" dirty="0">
              <a:solidFill>
                <a:srgbClr val="FF0000"/>
              </a:solidFill>
              <a:latin typeface="Gill Sans MT(headings)"/>
            </a:endParaRPr>
          </a:p>
          <a:p>
            <a:pPr marL="0" indent="0">
              <a:buNone/>
            </a:pPr>
            <a:r>
              <a:rPr lang="en-US" sz="1800" dirty="0">
                <a:latin typeface="Gill Sans MT" panose="020B0502020104020203" pitchFamily="34" charset="0"/>
              </a:rPr>
              <a:t>After tuning the model, tested it out by predicting the emotions for the test data. Following of the splitting of training and testing data to saving the model. Model is loaded again to predicting the test data and store its result in .csv file along with its labels for mapping individual result to its wav file name.</a:t>
            </a:r>
            <a:endParaRPr lang="en-IN" sz="1800" dirty="0">
              <a:latin typeface="Gill Sans MT" panose="020B0502020104020203" pitchFamily="34" charset="0"/>
            </a:endParaRPr>
          </a:p>
        </p:txBody>
      </p:sp>
      <p:pic>
        <p:nvPicPr>
          <p:cNvPr id="5" name="Picture 4">
            <a:extLst>
              <a:ext uri="{FF2B5EF4-FFF2-40B4-BE49-F238E27FC236}">
                <a16:creationId xmlns:a16="http://schemas.microsoft.com/office/drawing/2014/main" id="{78FD4FFD-D81F-F589-206A-7BDD24465368}"/>
              </a:ext>
            </a:extLst>
          </p:cNvPr>
          <p:cNvPicPr>
            <a:picLocks noChangeAspect="1"/>
          </p:cNvPicPr>
          <p:nvPr/>
        </p:nvPicPr>
        <p:blipFill rotWithShape="1">
          <a:blip r:embed="rId2">
            <a:extLst>
              <a:ext uri="{28A0092B-C50C-407E-A947-70E740481C1C}">
                <a14:useLocalDpi xmlns:a14="http://schemas.microsoft.com/office/drawing/2010/main" val="0"/>
              </a:ext>
            </a:extLst>
          </a:blip>
          <a:srcRect l="18520" t="47059" r="22093" b="15554"/>
          <a:stretch/>
        </p:blipFill>
        <p:spPr>
          <a:xfrm>
            <a:off x="1407367" y="2948952"/>
            <a:ext cx="9377265" cy="3136121"/>
          </a:xfrm>
          <a:prstGeom prst="rect">
            <a:avLst/>
          </a:prstGeom>
        </p:spPr>
      </p:pic>
      <p:sp>
        <p:nvSpPr>
          <p:cNvPr id="6" name="TextBox 5">
            <a:extLst>
              <a:ext uri="{FF2B5EF4-FFF2-40B4-BE49-F238E27FC236}">
                <a16:creationId xmlns:a16="http://schemas.microsoft.com/office/drawing/2014/main" id="{62A1AE2D-259A-2FDE-4501-7C0B9B65E2BD}"/>
              </a:ext>
            </a:extLst>
          </p:cNvPr>
          <p:cNvSpPr txBox="1"/>
          <p:nvPr/>
        </p:nvSpPr>
        <p:spPr>
          <a:xfrm>
            <a:off x="1147665" y="5488327"/>
            <a:ext cx="259702" cy="523220"/>
          </a:xfrm>
          <a:prstGeom prst="rect">
            <a:avLst/>
          </a:prstGeom>
          <a:noFill/>
        </p:spPr>
        <p:txBody>
          <a:bodyPr wrap="square" rtlCol="0">
            <a:spAutoFit/>
          </a:bodyPr>
          <a:lstStyle/>
          <a:p>
            <a:r>
              <a:rPr lang="en-US" sz="2800" b="1" dirty="0"/>
              <a:t>S</a:t>
            </a:r>
            <a:endParaRPr lang="en-IN" sz="2800" b="1" dirty="0"/>
          </a:p>
        </p:txBody>
      </p:sp>
    </p:spTree>
    <p:extLst>
      <p:ext uri="{BB962C8B-B14F-4D97-AF65-F5344CB8AC3E}">
        <p14:creationId xmlns:p14="http://schemas.microsoft.com/office/powerpoint/2010/main" val="2896407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864D-44A5-DEFA-EF7C-B8927DB838FE}"/>
              </a:ext>
            </a:extLst>
          </p:cNvPr>
          <p:cNvSpPr>
            <a:spLocks noGrp="1"/>
          </p:cNvSpPr>
          <p:nvPr>
            <p:ph type="title"/>
          </p:nvPr>
        </p:nvSpPr>
        <p:spPr>
          <a:xfrm>
            <a:off x="581192" y="478222"/>
            <a:ext cx="11029616" cy="1013800"/>
          </a:xfrm>
        </p:spPr>
        <p:txBody>
          <a:bodyPr>
            <a:normAutofit/>
          </a:bodyPr>
          <a:lstStyle/>
          <a:p>
            <a:r>
              <a:rPr lang="en-US" sz="3600" b="1" dirty="0">
                <a:latin typeface="Gill Sans MT(headings)"/>
              </a:rPr>
              <a:t>LIVE DEMO FOR PREDICTION</a:t>
            </a:r>
            <a:endParaRPr lang="en-IN" sz="3600" b="1" dirty="0">
              <a:latin typeface="Gill Sans MT(headings)"/>
            </a:endParaRPr>
          </a:p>
        </p:txBody>
      </p:sp>
      <p:sp>
        <p:nvSpPr>
          <p:cNvPr id="3" name="Content Placeholder 2">
            <a:extLst>
              <a:ext uri="{FF2B5EF4-FFF2-40B4-BE49-F238E27FC236}">
                <a16:creationId xmlns:a16="http://schemas.microsoft.com/office/drawing/2014/main" id="{DB8315A2-A9D5-0C7E-989A-923282C99285}"/>
              </a:ext>
            </a:extLst>
          </p:cNvPr>
          <p:cNvSpPr>
            <a:spLocks noGrp="1"/>
          </p:cNvSpPr>
          <p:nvPr>
            <p:ph idx="1"/>
          </p:nvPr>
        </p:nvSpPr>
        <p:spPr>
          <a:xfrm>
            <a:off x="1006152" y="1607224"/>
            <a:ext cx="4956110" cy="4351338"/>
          </a:xfrm>
        </p:spPr>
        <p:txBody>
          <a:bodyPr>
            <a:normAutofit/>
          </a:bodyPr>
          <a:lstStyle/>
          <a:p>
            <a:pPr marL="0" indent="0">
              <a:buNone/>
            </a:pPr>
            <a:r>
              <a:rPr lang="en-US" dirty="0">
                <a:latin typeface="Gill Sans MT" panose="020B0502020104020203" pitchFamily="34" charset="0"/>
              </a:rPr>
              <a:t>Now we can record the voice of any user via microphone and can then save it as a .wav file. So that later we can load our model to predict the result out of that particular .wav file.</a:t>
            </a:r>
            <a:endParaRPr lang="en-IN" dirty="0">
              <a:latin typeface="Gill Sans MT" panose="020B0502020104020203" pitchFamily="34" charset="0"/>
            </a:endParaRPr>
          </a:p>
        </p:txBody>
      </p:sp>
      <p:pic>
        <p:nvPicPr>
          <p:cNvPr id="5" name="Picture 4">
            <a:extLst>
              <a:ext uri="{FF2B5EF4-FFF2-40B4-BE49-F238E27FC236}">
                <a16:creationId xmlns:a16="http://schemas.microsoft.com/office/drawing/2014/main" id="{355A75CB-18CB-BE77-68F8-D2099F6AB526}"/>
              </a:ext>
            </a:extLst>
          </p:cNvPr>
          <p:cNvPicPr>
            <a:picLocks noChangeAspect="1"/>
          </p:cNvPicPr>
          <p:nvPr/>
        </p:nvPicPr>
        <p:blipFill>
          <a:blip r:embed="rId2"/>
          <a:stretch>
            <a:fillRect/>
          </a:stretch>
        </p:blipFill>
        <p:spPr>
          <a:xfrm>
            <a:off x="7053843" y="1917326"/>
            <a:ext cx="4462272" cy="4198545"/>
          </a:xfrm>
          <a:prstGeom prst="rect">
            <a:avLst/>
          </a:prstGeom>
        </p:spPr>
      </p:pic>
    </p:spTree>
    <p:extLst>
      <p:ext uri="{BB962C8B-B14F-4D97-AF65-F5344CB8AC3E}">
        <p14:creationId xmlns:p14="http://schemas.microsoft.com/office/powerpoint/2010/main" val="415256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1251-F7A9-B429-D78C-3E4E97E9B857}"/>
              </a:ext>
            </a:extLst>
          </p:cNvPr>
          <p:cNvSpPr>
            <a:spLocks noGrp="1"/>
          </p:cNvSpPr>
          <p:nvPr>
            <p:ph type="title"/>
          </p:nvPr>
        </p:nvSpPr>
        <p:spPr>
          <a:xfrm>
            <a:off x="581192" y="492301"/>
            <a:ext cx="11029616" cy="1013800"/>
          </a:xfrm>
        </p:spPr>
        <p:txBody>
          <a:bodyPr/>
          <a:lstStyle/>
          <a:p>
            <a:r>
              <a:rPr lang="en-US" b="1" dirty="0"/>
              <a:t>UI INTERFACE</a:t>
            </a:r>
            <a:endParaRPr lang="en-IN" b="1" dirty="0"/>
          </a:p>
        </p:txBody>
      </p:sp>
      <p:pic>
        <p:nvPicPr>
          <p:cNvPr id="4" name="Picture 3">
            <a:extLst>
              <a:ext uri="{FF2B5EF4-FFF2-40B4-BE49-F238E27FC236}">
                <a16:creationId xmlns:a16="http://schemas.microsoft.com/office/drawing/2014/main" id="{DD47E380-D8E0-7E3E-0BE9-E7A6DDB33AAF}"/>
              </a:ext>
            </a:extLst>
          </p:cNvPr>
          <p:cNvPicPr>
            <a:picLocks noChangeAspect="1"/>
          </p:cNvPicPr>
          <p:nvPr/>
        </p:nvPicPr>
        <p:blipFill rotWithShape="1">
          <a:blip r:embed="rId2">
            <a:extLst>
              <a:ext uri="{28A0092B-C50C-407E-A947-70E740481C1C}">
                <a14:useLocalDpi xmlns:a14="http://schemas.microsoft.com/office/drawing/2010/main" val="0"/>
              </a:ext>
            </a:extLst>
          </a:blip>
          <a:srcRect l="33594" t="9434" r="34964" b="65453"/>
          <a:stretch/>
        </p:blipFill>
        <p:spPr>
          <a:xfrm>
            <a:off x="3960883" y="1806388"/>
            <a:ext cx="3639671" cy="1622612"/>
          </a:xfrm>
          <a:prstGeom prst="rect">
            <a:avLst/>
          </a:prstGeom>
        </p:spPr>
      </p:pic>
      <p:pic>
        <p:nvPicPr>
          <p:cNvPr id="8" name="Picture 7">
            <a:extLst>
              <a:ext uri="{FF2B5EF4-FFF2-40B4-BE49-F238E27FC236}">
                <a16:creationId xmlns:a16="http://schemas.microsoft.com/office/drawing/2014/main" id="{0E0EDBC8-463F-C863-D0DF-997635349D51}"/>
              </a:ext>
            </a:extLst>
          </p:cNvPr>
          <p:cNvPicPr>
            <a:picLocks noChangeAspect="1"/>
          </p:cNvPicPr>
          <p:nvPr/>
        </p:nvPicPr>
        <p:blipFill rotWithShape="1">
          <a:blip r:embed="rId3">
            <a:extLst>
              <a:ext uri="{28A0092B-C50C-407E-A947-70E740481C1C}">
                <a14:useLocalDpi xmlns:a14="http://schemas.microsoft.com/office/drawing/2010/main" val="0"/>
              </a:ext>
            </a:extLst>
          </a:blip>
          <a:srcRect l="9534" t="8840" r="37353" b="66034"/>
          <a:stretch/>
        </p:blipFill>
        <p:spPr>
          <a:xfrm>
            <a:off x="2542943" y="4190998"/>
            <a:ext cx="6475545" cy="1622612"/>
          </a:xfrm>
          <a:prstGeom prst="rect">
            <a:avLst/>
          </a:prstGeom>
        </p:spPr>
      </p:pic>
      <p:sp>
        <p:nvSpPr>
          <p:cNvPr id="10" name="Arrow: Down 9">
            <a:extLst>
              <a:ext uri="{FF2B5EF4-FFF2-40B4-BE49-F238E27FC236}">
                <a16:creationId xmlns:a16="http://schemas.microsoft.com/office/drawing/2014/main" id="{FDE44AFC-8BE3-53D3-7DE1-12FD49DDFC96}"/>
              </a:ext>
            </a:extLst>
          </p:cNvPr>
          <p:cNvSpPr/>
          <p:nvPr/>
        </p:nvSpPr>
        <p:spPr>
          <a:xfrm>
            <a:off x="5592458" y="3379692"/>
            <a:ext cx="376517" cy="600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BD4A4976-CDBD-ACBD-ADDE-14C7162A55F8}"/>
              </a:ext>
            </a:extLst>
          </p:cNvPr>
          <p:cNvSpPr/>
          <p:nvPr/>
        </p:nvSpPr>
        <p:spPr>
          <a:xfrm>
            <a:off x="5592458" y="5686817"/>
            <a:ext cx="484632" cy="6788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2952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BCF1B-41D2-D579-4CA4-9160F86EBF08}"/>
              </a:ext>
            </a:extLst>
          </p:cNvPr>
          <p:cNvPicPr>
            <a:picLocks noChangeAspect="1"/>
          </p:cNvPicPr>
          <p:nvPr/>
        </p:nvPicPr>
        <p:blipFill rotWithShape="1">
          <a:blip r:embed="rId2">
            <a:extLst>
              <a:ext uri="{28A0092B-C50C-407E-A947-70E740481C1C}">
                <a14:useLocalDpi xmlns:a14="http://schemas.microsoft.com/office/drawing/2010/main" val="0"/>
              </a:ext>
            </a:extLst>
          </a:blip>
          <a:srcRect l="4117" t="11314" r="37500" b="53806"/>
          <a:stretch/>
        </p:blipFill>
        <p:spPr>
          <a:xfrm>
            <a:off x="2752166" y="672351"/>
            <a:ext cx="7117976" cy="2259107"/>
          </a:xfrm>
          <a:prstGeom prst="rect">
            <a:avLst/>
          </a:prstGeom>
        </p:spPr>
      </p:pic>
      <p:pic>
        <p:nvPicPr>
          <p:cNvPr id="5" name="Picture 4">
            <a:extLst>
              <a:ext uri="{FF2B5EF4-FFF2-40B4-BE49-F238E27FC236}">
                <a16:creationId xmlns:a16="http://schemas.microsoft.com/office/drawing/2014/main" id="{6FE51FC2-B648-6518-9668-8E2408A35CB4}"/>
              </a:ext>
            </a:extLst>
          </p:cNvPr>
          <p:cNvPicPr>
            <a:picLocks noChangeAspect="1"/>
          </p:cNvPicPr>
          <p:nvPr/>
        </p:nvPicPr>
        <p:blipFill rotWithShape="1">
          <a:blip r:embed="rId3">
            <a:extLst>
              <a:ext uri="{28A0092B-C50C-407E-A947-70E740481C1C}">
                <a14:useLocalDpi xmlns:a14="http://schemas.microsoft.com/office/drawing/2010/main" val="0"/>
              </a:ext>
            </a:extLst>
          </a:blip>
          <a:srcRect l="3750" t="10761" r="37868" b="50000"/>
          <a:stretch/>
        </p:blipFill>
        <p:spPr>
          <a:xfrm>
            <a:off x="2761131" y="3801036"/>
            <a:ext cx="7117976" cy="2541494"/>
          </a:xfrm>
          <a:prstGeom prst="rect">
            <a:avLst/>
          </a:prstGeom>
        </p:spPr>
      </p:pic>
      <p:sp>
        <p:nvSpPr>
          <p:cNvPr id="6" name="Arrow: Down 5">
            <a:extLst>
              <a:ext uri="{FF2B5EF4-FFF2-40B4-BE49-F238E27FC236}">
                <a16:creationId xmlns:a16="http://schemas.microsoft.com/office/drawing/2014/main" id="{8C35D650-3A86-77DE-6943-6B70AF50BAE6}"/>
              </a:ext>
            </a:extLst>
          </p:cNvPr>
          <p:cNvSpPr/>
          <p:nvPr/>
        </p:nvSpPr>
        <p:spPr>
          <a:xfrm>
            <a:off x="5997388" y="2931458"/>
            <a:ext cx="313765" cy="6185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004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FFFA-84E1-0F8C-DE92-4BD6FE35B8B2}"/>
              </a:ext>
            </a:extLst>
          </p:cNvPr>
          <p:cNvSpPr>
            <a:spLocks noGrp="1"/>
          </p:cNvSpPr>
          <p:nvPr>
            <p:ph type="title"/>
          </p:nvPr>
        </p:nvSpPr>
        <p:spPr>
          <a:xfrm>
            <a:off x="581192" y="492301"/>
            <a:ext cx="11029616" cy="1013800"/>
          </a:xfrm>
        </p:spPr>
        <p:txBody>
          <a:bodyPr/>
          <a:lstStyle/>
          <a:p>
            <a:r>
              <a:rPr lang="en-US" b="1" dirty="0"/>
              <a:t>CONCLUSIONS AND CHALLENGES</a:t>
            </a:r>
            <a:endParaRPr lang="en-IN" b="1" dirty="0"/>
          </a:p>
        </p:txBody>
      </p:sp>
      <p:sp>
        <p:nvSpPr>
          <p:cNvPr id="3" name="Content Placeholder 2">
            <a:extLst>
              <a:ext uri="{FF2B5EF4-FFF2-40B4-BE49-F238E27FC236}">
                <a16:creationId xmlns:a16="http://schemas.microsoft.com/office/drawing/2014/main" id="{AB93BB52-D799-9EE4-F71A-9A77CFEC99E6}"/>
              </a:ext>
            </a:extLst>
          </p:cNvPr>
          <p:cNvSpPr>
            <a:spLocks noGrp="1"/>
          </p:cNvSpPr>
          <p:nvPr>
            <p:ph idx="1"/>
          </p:nvPr>
        </p:nvSpPr>
        <p:spPr>
          <a:xfrm>
            <a:off x="581190" y="1780673"/>
            <a:ext cx="11029615" cy="3882189"/>
          </a:xfrm>
        </p:spPr>
        <p:txBody>
          <a:bodyPr/>
          <a:lstStyle/>
          <a:p>
            <a:pPr marL="342900" indent="-342900">
              <a:buFont typeface="+mj-lt"/>
              <a:buAutoNum type="arabicPeriod"/>
            </a:pPr>
            <a:r>
              <a:rPr lang="en-US" dirty="0"/>
              <a:t>The literature in speech emotion detection is not very rich and researchers are still debating what features influence the recognition of emotion in speech. There is also considerable uncertainty as to the best algorithm for classifying emotion, and which emotions to class together.</a:t>
            </a:r>
          </a:p>
          <a:p>
            <a:pPr marL="0" indent="0">
              <a:buNone/>
            </a:pPr>
            <a:endParaRPr lang="en-US" dirty="0"/>
          </a:p>
          <a:p>
            <a:pPr marL="342900" indent="-342900">
              <a:buFont typeface="+mj-lt"/>
              <a:buAutoNum type="arabicPeriod" startAt="2"/>
            </a:pPr>
            <a:r>
              <a:rPr lang="en-US" dirty="0"/>
              <a:t>In the real problem, difficult individuals reveal their emotions in a diverse degree and manner. There are also many differences between acted and spontaneous speech.</a:t>
            </a:r>
          </a:p>
          <a:p>
            <a:pPr marL="0" indent="0">
              <a:buNone/>
            </a:pPr>
            <a:endParaRPr lang="en-IN" dirty="0"/>
          </a:p>
        </p:txBody>
      </p:sp>
    </p:spTree>
    <p:extLst>
      <p:ext uri="{BB962C8B-B14F-4D97-AF65-F5344CB8AC3E}">
        <p14:creationId xmlns:p14="http://schemas.microsoft.com/office/powerpoint/2010/main" val="3308307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7FCF6-58F1-D03E-C39A-BBD2E044DEF7}"/>
              </a:ext>
            </a:extLst>
          </p:cNvPr>
          <p:cNvSpPr>
            <a:spLocks noGrp="1"/>
          </p:cNvSpPr>
          <p:nvPr>
            <p:ph idx="1"/>
          </p:nvPr>
        </p:nvSpPr>
        <p:spPr>
          <a:xfrm>
            <a:off x="838200" y="1601035"/>
            <a:ext cx="10515600" cy="4351338"/>
          </a:xfrm>
        </p:spPr>
        <p:txBody>
          <a:bodyPr>
            <a:normAutofit/>
          </a:bodyPr>
          <a:lstStyle/>
          <a:p>
            <a:pPr marL="0" indent="0">
              <a:buNone/>
            </a:pPr>
            <a:r>
              <a:rPr lang="en-US" dirty="0"/>
              <a:t>This model can be used by various apps, online shopping websites and so on to know about the user’s emotions. Further improvements can be made to the model so that it can perform well in real time. For improving the accuracy of the model, we can increase the size of the dataset. The classifier can be embedded in a software or an app so that it can work in real time. Moreover, we look forward to come up with more industrial applications of this model.</a:t>
            </a:r>
          </a:p>
          <a:p>
            <a:pPr marL="0" indent="0">
              <a:buNone/>
            </a:pPr>
            <a:endParaRPr lang="en-US" dirty="0"/>
          </a:p>
          <a:p>
            <a:pPr marL="0" indent="0">
              <a:buNone/>
            </a:pPr>
            <a:r>
              <a:rPr lang="en-US" dirty="0"/>
              <a:t>Due to less availability of datasets our accuracy was not as expected. So, in further work we can increase the numbers of datasets so as to get higher accuracy. </a:t>
            </a:r>
            <a:endParaRPr lang="en-IN" dirty="0"/>
          </a:p>
        </p:txBody>
      </p:sp>
    </p:spTree>
    <p:extLst>
      <p:ext uri="{BB962C8B-B14F-4D97-AF65-F5344CB8AC3E}">
        <p14:creationId xmlns:p14="http://schemas.microsoft.com/office/powerpoint/2010/main" val="4165508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3434-DB3C-1588-245A-63004F4BDCF0}"/>
              </a:ext>
            </a:extLst>
          </p:cNvPr>
          <p:cNvSpPr>
            <a:spLocks noGrp="1"/>
          </p:cNvSpPr>
          <p:nvPr>
            <p:ph type="title"/>
          </p:nvPr>
        </p:nvSpPr>
        <p:spPr>
          <a:xfrm>
            <a:off x="581192" y="492301"/>
            <a:ext cx="11029616" cy="1013800"/>
          </a:xfrm>
        </p:spPr>
        <p:txBody>
          <a:bodyPr/>
          <a:lstStyle/>
          <a:p>
            <a:r>
              <a:rPr lang="en-US" b="1" dirty="0"/>
              <a:t>DRAWBACKS </a:t>
            </a:r>
            <a:r>
              <a:rPr lang="en-US" b="1"/>
              <a:t>AND FUTURE </a:t>
            </a:r>
            <a:r>
              <a:rPr lang="en-US" b="1" dirty="0"/>
              <a:t>SCOPE</a:t>
            </a:r>
            <a:endParaRPr lang="en-IN" b="1" dirty="0"/>
          </a:p>
        </p:txBody>
      </p:sp>
      <p:sp>
        <p:nvSpPr>
          <p:cNvPr id="3" name="Content Placeholder 2">
            <a:extLst>
              <a:ext uri="{FF2B5EF4-FFF2-40B4-BE49-F238E27FC236}">
                <a16:creationId xmlns:a16="http://schemas.microsoft.com/office/drawing/2014/main" id="{C1AD5BF4-A8EB-7E89-3163-979A46DD7CFD}"/>
              </a:ext>
            </a:extLst>
          </p:cNvPr>
          <p:cNvSpPr>
            <a:spLocks noGrp="1"/>
          </p:cNvSpPr>
          <p:nvPr>
            <p:ph idx="1"/>
          </p:nvPr>
        </p:nvSpPr>
        <p:spPr>
          <a:xfrm>
            <a:off x="581193" y="1589848"/>
            <a:ext cx="11029615" cy="3678303"/>
          </a:xfrm>
        </p:spPr>
        <p:txBody>
          <a:bodyPr/>
          <a:lstStyle/>
          <a:p>
            <a:pPr marL="342900" indent="-342900">
              <a:buFont typeface="+mj-lt"/>
              <a:buAutoNum type="arabicPeriod"/>
            </a:pPr>
            <a:r>
              <a:rPr lang="en-US" dirty="0"/>
              <a:t>You can try different other classifiers as well to predict the emotion behind the audio like CNN, SVM, etc.</a:t>
            </a:r>
          </a:p>
          <a:p>
            <a:pPr marL="342900" indent="-342900">
              <a:buFont typeface="+mj-lt"/>
              <a:buAutoNum type="arabicPeriod"/>
            </a:pPr>
            <a:r>
              <a:rPr lang="en-US" dirty="0"/>
              <a:t>Predicting the Live Audio takes a lot of process and its sometimes difficult to process as it is unlike the binary data with some csv file associated with it</a:t>
            </a:r>
            <a:r>
              <a:rPr lang="en-IN" dirty="0"/>
              <a:t>.</a:t>
            </a:r>
          </a:p>
          <a:p>
            <a:pPr marL="342900" indent="-342900">
              <a:buFont typeface="+mj-lt"/>
              <a:buAutoNum type="arabicPeriod"/>
            </a:pPr>
            <a:r>
              <a:rPr lang="en-IN" dirty="0"/>
              <a:t>In Future, we can predict the random recorded audio as well.</a:t>
            </a:r>
          </a:p>
          <a:p>
            <a:pPr marL="342900" indent="-342900">
              <a:buFont typeface="+mj-lt"/>
              <a:buAutoNum type="arabicPeriod"/>
            </a:pPr>
            <a:r>
              <a:rPr lang="en-IN" dirty="0"/>
              <a:t>More advancements can be more variety of voices can be trained and dataset can be increased to deploy more realistic model.</a:t>
            </a:r>
            <a:endParaRPr lang="en-US" dirty="0"/>
          </a:p>
        </p:txBody>
      </p:sp>
    </p:spTree>
    <p:extLst>
      <p:ext uri="{BB962C8B-B14F-4D97-AF65-F5344CB8AC3E}">
        <p14:creationId xmlns:p14="http://schemas.microsoft.com/office/powerpoint/2010/main" val="59671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83E01-1C56-46E8-269C-C1013E60DECF}"/>
              </a:ext>
            </a:extLst>
          </p:cNvPr>
          <p:cNvSpPr txBox="1"/>
          <p:nvPr/>
        </p:nvSpPr>
        <p:spPr>
          <a:xfrm>
            <a:off x="3032451" y="2767280"/>
            <a:ext cx="7511142" cy="1323439"/>
          </a:xfrm>
          <a:prstGeom prst="rect">
            <a:avLst/>
          </a:prstGeom>
          <a:noFill/>
        </p:spPr>
        <p:txBody>
          <a:bodyPr wrap="square" rtlCol="0">
            <a:spAutoFit/>
          </a:bodyPr>
          <a:lstStyle/>
          <a:p>
            <a:r>
              <a:rPr lang="en-US" sz="8000" dirty="0">
                <a:latin typeface="Algerian" panose="04020705040A02060702" pitchFamily="82" charset="0"/>
              </a:rPr>
              <a:t>THANK YOU</a:t>
            </a:r>
            <a:endParaRPr lang="en-IN" sz="8000" dirty="0">
              <a:latin typeface="Algerian" panose="04020705040A02060702" pitchFamily="82" charset="0"/>
            </a:endParaRPr>
          </a:p>
        </p:txBody>
      </p:sp>
    </p:spTree>
    <p:extLst>
      <p:ext uri="{BB962C8B-B14F-4D97-AF65-F5344CB8AC3E}">
        <p14:creationId xmlns:p14="http://schemas.microsoft.com/office/powerpoint/2010/main" val="144092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BB4F-22DA-7CAD-1C82-ABCB33F581D0}"/>
              </a:ext>
            </a:extLst>
          </p:cNvPr>
          <p:cNvSpPr>
            <a:spLocks noGrp="1"/>
          </p:cNvSpPr>
          <p:nvPr>
            <p:ph type="title"/>
          </p:nvPr>
        </p:nvSpPr>
        <p:spPr>
          <a:xfrm>
            <a:off x="655837" y="468891"/>
            <a:ext cx="11029616" cy="1013800"/>
          </a:xfrm>
        </p:spPr>
        <p:txBody>
          <a:bodyPr/>
          <a:lstStyle/>
          <a:p>
            <a:r>
              <a:rPr lang="en-US" dirty="0"/>
              <a:t>WHY WE HAVE CHOSEN THIS PROJECT?</a:t>
            </a:r>
            <a:endParaRPr lang="en-IN" dirty="0"/>
          </a:p>
        </p:txBody>
      </p:sp>
      <p:sp>
        <p:nvSpPr>
          <p:cNvPr id="3" name="Content Placeholder 2">
            <a:extLst>
              <a:ext uri="{FF2B5EF4-FFF2-40B4-BE49-F238E27FC236}">
                <a16:creationId xmlns:a16="http://schemas.microsoft.com/office/drawing/2014/main" id="{95AB2026-EEBD-0E28-B85F-1ADED048D332}"/>
              </a:ext>
            </a:extLst>
          </p:cNvPr>
          <p:cNvSpPr>
            <a:spLocks noGrp="1"/>
          </p:cNvSpPr>
          <p:nvPr>
            <p:ph idx="1"/>
          </p:nvPr>
        </p:nvSpPr>
        <p:spPr>
          <a:xfrm>
            <a:off x="441689" y="1850941"/>
            <a:ext cx="10771052" cy="1361444"/>
          </a:xfrm>
        </p:spPr>
        <p:txBody>
          <a:bodyPr/>
          <a:lstStyle/>
          <a:p>
            <a:pPr marL="0" indent="0">
              <a:buNone/>
            </a:pPr>
            <a:r>
              <a:rPr lang="en-US" dirty="0"/>
              <a:t>Emotion detection has become one of the biggest marketing strategies, in which more of the customer plays an important role. So to detect the current emotion of the person and suggest him the apt product or help him accordingly, will increase the demand of the product or the company.</a:t>
            </a:r>
            <a:endParaRPr lang="en-IN" dirty="0"/>
          </a:p>
        </p:txBody>
      </p:sp>
      <p:pic>
        <p:nvPicPr>
          <p:cNvPr id="7" name="Picture 6">
            <a:extLst>
              <a:ext uri="{FF2B5EF4-FFF2-40B4-BE49-F238E27FC236}">
                <a16:creationId xmlns:a16="http://schemas.microsoft.com/office/drawing/2014/main" id="{1BAE863D-C26C-9855-4115-0E3259E10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89" y="3103132"/>
            <a:ext cx="11029616" cy="3679793"/>
          </a:xfrm>
          <a:prstGeom prst="rect">
            <a:avLst/>
          </a:prstGeom>
        </p:spPr>
      </p:pic>
    </p:spTree>
    <p:extLst>
      <p:ext uri="{BB962C8B-B14F-4D97-AF65-F5344CB8AC3E}">
        <p14:creationId xmlns:p14="http://schemas.microsoft.com/office/powerpoint/2010/main" val="116433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3B3C-1374-B8CC-F647-3E1ED1A0C9F5}"/>
              </a:ext>
            </a:extLst>
          </p:cNvPr>
          <p:cNvSpPr>
            <a:spLocks noGrp="1"/>
          </p:cNvSpPr>
          <p:nvPr>
            <p:ph type="title"/>
          </p:nvPr>
        </p:nvSpPr>
        <p:spPr>
          <a:xfrm>
            <a:off x="646506" y="431568"/>
            <a:ext cx="11029616" cy="1013800"/>
          </a:xfrm>
        </p:spPr>
        <p:txBody>
          <a:bodyPr/>
          <a:lstStyle/>
          <a:p>
            <a:r>
              <a:rPr lang="en-US" dirty="0"/>
              <a:t>Basic analogy of project</a:t>
            </a:r>
            <a:endParaRPr lang="en-IN" dirty="0"/>
          </a:p>
        </p:txBody>
      </p:sp>
      <p:pic>
        <p:nvPicPr>
          <p:cNvPr id="9" name="Content Placeholder 8">
            <a:extLst>
              <a:ext uri="{FF2B5EF4-FFF2-40B4-BE49-F238E27FC236}">
                <a16:creationId xmlns:a16="http://schemas.microsoft.com/office/drawing/2014/main" id="{181C753F-E9EB-45AA-E019-9C8AC00AA7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58"/>
          <a:stretch/>
        </p:blipFill>
        <p:spPr>
          <a:xfrm>
            <a:off x="1614197" y="2378118"/>
            <a:ext cx="6395214" cy="3678238"/>
          </a:xfrm>
        </p:spPr>
      </p:pic>
      <p:pic>
        <p:nvPicPr>
          <p:cNvPr id="11" name="Picture 10">
            <a:extLst>
              <a:ext uri="{FF2B5EF4-FFF2-40B4-BE49-F238E27FC236}">
                <a16:creationId xmlns:a16="http://schemas.microsoft.com/office/drawing/2014/main" id="{B276FDF6-2172-CECB-0A36-5FC7378BA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411" y="2838411"/>
            <a:ext cx="2587221" cy="3317433"/>
          </a:xfrm>
          <a:prstGeom prst="rect">
            <a:avLst/>
          </a:prstGeom>
        </p:spPr>
      </p:pic>
    </p:spTree>
    <p:extLst>
      <p:ext uri="{BB962C8B-B14F-4D97-AF65-F5344CB8AC3E}">
        <p14:creationId xmlns:p14="http://schemas.microsoft.com/office/powerpoint/2010/main" val="407865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9BAE6-9469-91E8-B572-8C3BBC47EF52}"/>
              </a:ext>
            </a:extLst>
          </p:cNvPr>
          <p:cNvSpPr>
            <a:spLocks noGrp="1"/>
          </p:cNvSpPr>
          <p:nvPr>
            <p:ph type="title"/>
          </p:nvPr>
        </p:nvSpPr>
        <p:spPr>
          <a:xfrm>
            <a:off x="581192" y="459561"/>
            <a:ext cx="11029616" cy="1013800"/>
          </a:xfrm>
        </p:spPr>
        <p:txBody>
          <a:bodyPr/>
          <a:lstStyle/>
          <a:p>
            <a:r>
              <a:rPr lang="en-US" dirty="0"/>
              <a:t>Ideology behind the project</a:t>
            </a:r>
            <a:endParaRPr lang="en-IN" dirty="0"/>
          </a:p>
        </p:txBody>
      </p:sp>
      <p:sp>
        <p:nvSpPr>
          <p:cNvPr id="3" name="Content Placeholder 2">
            <a:extLst>
              <a:ext uri="{FF2B5EF4-FFF2-40B4-BE49-F238E27FC236}">
                <a16:creationId xmlns:a16="http://schemas.microsoft.com/office/drawing/2014/main" id="{004A17B9-7AE2-2BD0-4B61-4DF0519F3067}"/>
              </a:ext>
            </a:extLst>
          </p:cNvPr>
          <p:cNvSpPr>
            <a:spLocks noGrp="1"/>
          </p:cNvSpPr>
          <p:nvPr>
            <p:ph idx="1"/>
          </p:nvPr>
        </p:nvSpPr>
        <p:spPr>
          <a:xfrm>
            <a:off x="436813" y="1589848"/>
            <a:ext cx="11029615" cy="3678303"/>
          </a:xfrm>
        </p:spPr>
        <p:txBody>
          <a:bodyPr/>
          <a:lstStyle/>
          <a:p>
            <a:pPr marL="0" indent="0">
              <a:buNone/>
            </a:pPr>
            <a:r>
              <a:rPr lang="en-US" dirty="0"/>
              <a:t>The idea behind creating this project was to build a machine learning model that could detect emotions from the speech we have with each other all the time.</a:t>
            </a:r>
          </a:p>
          <a:p>
            <a:pPr marL="0" indent="0">
              <a:buNone/>
            </a:pPr>
            <a:endParaRPr lang="en-US" dirty="0"/>
          </a:p>
          <a:p>
            <a:pPr marL="0" indent="0">
              <a:buNone/>
            </a:pPr>
            <a:r>
              <a:rPr lang="en-US" dirty="0"/>
              <a:t>So why not have a emotion detector that will gauge your emotions and in the future recommend you different things based on your mood. This can  be used by multiple industries to offer different services like marketing company suggesting you to buy products based on your emotions, automotive industry can detect the persons emotions and adjust the speed of autonomous cars as required to avoid any collisions, etc.</a:t>
            </a:r>
            <a:endParaRPr lang="en-IN" dirty="0"/>
          </a:p>
        </p:txBody>
      </p:sp>
    </p:spTree>
    <p:extLst>
      <p:ext uri="{BB962C8B-B14F-4D97-AF65-F5344CB8AC3E}">
        <p14:creationId xmlns:p14="http://schemas.microsoft.com/office/powerpoint/2010/main" val="89271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6922-2952-8EA0-3C41-B8630C79FD9E}"/>
              </a:ext>
            </a:extLst>
          </p:cNvPr>
          <p:cNvSpPr>
            <a:spLocks noGrp="1"/>
          </p:cNvSpPr>
          <p:nvPr>
            <p:ph type="title"/>
          </p:nvPr>
        </p:nvSpPr>
        <p:spPr>
          <a:xfrm>
            <a:off x="581191" y="492301"/>
            <a:ext cx="11029616" cy="1013800"/>
          </a:xfrm>
        </p:spPr>
        <p:txBody>
          <a:bodyPr/>
          <a:lstStyle/>
          <a:p>
            <a:r>
              <a:rPr lang="en-US" dirty="0"/>
              <a:t>APPROACHES USED</a:t>
            </a:r>
            <a:endParaRPr lang="en-IN" dirty="0"/>
          </a:p>
        </p:txBody>
      </p:sp>
      <p:sp>
        <p:nvSpPr>
          <p:cNvPr id="3" name="Content Placeholder 2">
            <a:extLst>
              <a:ext uri="{FF2B5EF4-FFF2-40B4-BE49-F238E27FC236}">
                <a16:creationId xmlns:a16="http://schemas.microsoft.com/office/drawing/2014/main" id="{C81EA390-3CC1-0A7E-967A-1C2ECE4FB7A7}"/>
              </a:ext>
            </a:extLst>
          </p:cNvPr>
          <p:cNvSpPr>
            <a:spLocks noGrp="1"/>
          </p:cNvSpPr>
          <p:nvPr>
            <p:ph idx="1"/>
          </p:nvPr>
        </p:nvSpPr>
        <p:spPr>
          <a:xfrm>
            <a:off x="581192" y="2115182"/>
            <a:ext cx="11029615" cy="3678303"/>
          </a:xfrm>
        </p:spPr>
        <p:txBody>
          <a:bodyPr>
            <a:normAutofit fontScale="92500" lnSpcReduction="10000"/>
          </a:bodyPr>
          <a:lstStyle/>
          <a:p>
            <a:r>
              <a:rPr lang="en-US" b="1" dirty="0"/>
              <a:t>DATASET USED:-</a:t>
            </a:r>
          </a:p>
          <a:p>
            <a:pPr marL="0" indent="0">
              <a:buNone/>
            </a:pPr>
            <a:endParaRPr lang="en-US" b="1" dirty="0"/>
          </a:p>
          <a:p>
            <a:pPr marL="0" indent="0">
              <a:buNone/>
            </a:pPr>
            <a:r>
              <a:rPr lang="en-IN" b="1" u="sng" dirty="0">
                <a:solidFill>
                  <a:schemeClr val="tx1"/>
                </a:solidFill>
              </a:rPr>
              <a:t>RAVDESS:</a:t>
            </a:r>
            <a:r>
              <a:rPr lang="en-IN" b="1" u="sng" dirty="0">
                <a:solidFill>
                  <a:srgbClr val="FF0000"/>
                </a:solidFill>
              </a:rPr>
              <a:t> </a:t>
            </a:r>
            <a:r>
              <a:rPr lang="en-IN" dirty="0">
                <a:solidFill>
                  <a:schemeClr val="tx1"/>
                </a:solidFill>
              </a:rPr>
              <a:t>This dataset includes around 1500 audio file input from 24 different actors. 12 male and 12 female where these actors record short audios in 8 different Emotions.</a:t>
            </a:r>
          </a:p>
          <a:p>
            <a:pPr marL="324000" lvl="1" indent="0">
              <a:buNone/>
            </a:pPr>
            <a:r>
              <a:rPr lang="en-IN" dirty="0">
                <a:solidFill>
                  <a:schemeClr val="tx1"/>
                </a:solidFill>
              </a:rPr>
              <a:t>	1=neutral, 2=calm, 3=happy, 4=sad, </a:t>
            </a:r>
          </a:p>
          <a:p>
            <a:pPr marL="324000" lvl="1" indent="0">
              <a:buNone/>
            </a:pPr>
            <a:r>
              <a:rPr lang="en-IN" dirty="0">
                <a:solidFill>
                  <a:schemeClr val="tx1"/>
                </a:solidFill>
              </a:rPr>
              <a:t>	5=angry, 6=fearful, 7=disgust, 8=surprised.</a:t>
            </a:r>
          </a:p>
          <a:p>
            <a:pPr marL="324000" lvl="1" indent="0">
              <a:buNone/>
            </a:pPr>
            <a:r>
              <a:rPr lang="en-IN" dirty="0">
                <a:solidFill>
                  <a:schemeClr val="tx1"/>
                </a:solidFill>
              </a:rPr>
              <a:t>	Each audio file is named in such a way that the 7</a:t>
            </a:r>
            <a:r>
              <a:rPr lang="en-IN" baseline="30000" dirty="0">
                <a:solidFill>
                  <a:schemeClr val="tx1"/>
                </a:solidFill>
              </a:rPr>
              <a:t>th</a:t>
            </a:r>
            <a:r>
              <a:rPr lang="en-IN" dirty="0">
                <a:solidFill>
                  <a:schemeClr val="tx1"/>
                </a:solidFill>
              </a:rPr>
              <a:t> character is consistent with the different emotions that they represent.</a:t>
            </a:r>
            <a:endParaRPr lang="en-IN" sz="1800" dirty="0">
              <a:solidFill>
                <a:schemeClr val="tx1"/>
              </a:solidFill>
            </a:endParaRPr>
          </a:p>
          <a:p>
            <a:pPr marL="0" indent="0" algn="just">
              <a:buNone/>
            </a:pPr>
            <a:endParaRPr lang="en-IN" altLang="zh-CN" sz="2000" b="1" u="sng" spc="-5" dirty="0">
              <a:solidFill>
                <a:schemeClr val="tx1"/>
              </a:solidFill>
              <a:effectLst/>
              <a:latin typeface="+mj-lt"/>
              <a:ea typeface="SimSun" panose="02010600030101010101" pitchFamily="2" charset="-122"/>
            </a:endParaRPr>
          </a:p>
          <a:p>
            <a:pPr marL="0" indent="0" algn="just">
              <a:buNone/>
            </a:pPr>
            <a:r>
              <a:rPr lang="en-IN" altLang="zh-CN" sz="2000" b="1" u="sng" spc="-5" dirty="0">
                <a:solidFill>
                  <a:schemeClr val="tx1"/>
                </a:solidFill>
                <a:effectLst/>
                <a:latin typeface="+mj-lt"/>
                <a:ea typeface="SimSun" panose="02010600030101010101" pitchFamily="2" charset="-122"/>
              </a:rPr>
              <a:t>CREMA</a:t>
            </a:r>
            <a:r>
              <a:rPr lang="en-IN" altLang="zh-CN" sz="2000" b="1" spc="-5" dirty="0">
                <a:solidFill>
                  <a:schemeClr val="tx1"/>
                </a:solidFill>
                <a:effectLst/>
                <a:latin typeface="+mj-lt"/>
                <a:ea typeface="SimSun" panose="02010600030101010101" pitchFamily="2" charset="-122"/>
              </a:rPr>
              <a:t>: </a:t>
            </a:r>
            <a:r>
              <a:rPr lang="zh-CN" sz="2000" spc="-5" dirty="0">
                <a:effectLst/>
                <a:latin typeface="Times New Roman" panose="02020603050405020304" pitchFamily="18" charset="0"/>
                <a:ea typeface="SimSun" panose="02010600030101010101" pitchFamily="2" charset="-122"/>
              </a:rPr>
              <a:t> </a:t>
            </a:r>
            <a:r>
              <a:rPr lang="en-IN" altLang="zh-CN" sz="1600" spc="-5" dirty="0">
                <a:effectLst/>
                <a:ea typeface="SimSun" panose="02010600030101010101" pitchFamily="2" charset="-122"/>
              </a:rPr>
              <a:t>This dataset h</a:t>
            </a:r>
            <a:r>
              <a:rPr lang="zh-CN" sz="1600" spc="-5" dirty="0">
                <a:effectLst/>
                <a:ea typeface="SimSun" panose="02010600030101010101" pitchFamily="2" charset="-122"/>
              </a:rPr>
              <a:t>as 7,442 original clips from 91 actors. These clips featured 48 male and 43 female actors aged 20–74 from African American, Asian, Caucasian, Hispanic, and Unspecified backgrounds. 12 sentences were read by actors. The statements used one of six emotions (Anger, Disgust, Fear, Happy, Neutral, and Sad) and four emotion levels (Low, Medium, High, and Unspecified).</a:t>
            </a:r>
            <a:endParaRPr lang="en-IN" sz="1600" spc="-5" dirty="0">
              <a:effectLst/>
              <a:ea typeface="SimSun" panose="02010600030101010101" pitchFamily="2" charset="-122"/>
            </a:endParaRPr>
          </a:p>
          <a:p>
            <a:pPr marL="324000" lvl="1" indent="0">
              <a:buNone/>
            </a:pPr>
            <a:endParaRPr lang="en-IN" dirty="0">
              <a:solidFill>
                <a:schemeClr val="tx1"/>
              </a:solidFill>
            </a:endParaRPr>
          </a:p>
          <a:p>
            <a:pPr marL="324000" lvl="1" indent="0">
              <a:buNone/>
            </a:pPr>
            <a:endParaRPr lang="en-IN" dirty="0">
              <a:solidFill>
                <a:schemeClr val="tx1"/>
              </a:solidFill>
            </a:endParaRPr>
          </a:p>
          <a:p>
            <a:pPr marL="0" indent="0">
              <a:buNone/>
            </a:pPr>
            <a:endParaRPr lang="en-IN" dirty="0">
              <a:solidFill>
                <a:schemeClr val="tx1"/>
              </a:solidFill>
            </a:endParaRPr>
          </a:p>
        </p:txBody>
      </p:sp>
    </p:spTree>
    <p:extLst>
      <p:ext uri="{BB962C8B-B14F-4D97-AF65-F5344CB8AC3E}">
        <p14:creationId xmlns:p14="http://schemas.microsoft.com/office/powerpoint/2010/main" val="33340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0CE3-3AFB-B0C4-1589-A8930C152EC3}"/>
              </a:ext>
            </a:extLst>
          </p:cNvPr>
          <p:cNvSpPr>
            <a:spLocks noGrp="1"/>
          </p:cNvSpPr>
          <p:nvPr>
            <p:ph type="title"/>
          </p:nvPr>
        </p:nvSpPr>
        <p:spPr>
          <a:xfrm>
            <a:off x="581193" y="797859"/>
            <a:ext cx="11029616" cy="1425388"/>
          </a:xfrm>
        </p:spPr>
        <p:txBody>
          <a:bodyPr>
            <a:normAutofit/>
          </a:bodyPr>
          <a:lstStyle/>
          <a:p>
            <a:pPr lvl="0" algn="just">
              <a:lnSpc>
                <a:spcPct val="95000"/>
              </a:lnSpc>
              <a:spcAft>
                <a:spcPts val="600"/>
              </a:spcAft>
              <a:tabLst>
                <a:tab pos="182880" algn="l"/>
              </a:tabLst>
            </a:pPr>
            <a:r>
              <a:rPr lang="zh-CN" sz="1800" b="1" u="sng" spc="-5" dirty="0">
                <a:solidFill>
                  <a:schemeClr val="tx1"/>
                </a:solidFill>
                <a:effectLst/>
                <a:ea typeface="SimSun" panose="02010600030101010101" pitchFamily="2" charset="-122"/>
              </a:rPr>
              <a:t>TESS</a:t>
            </a:r>
            <a:r>
              <a:rPr lang="en-IN" altLang="zh-CN" sz="1800" b="1" u="sng" spc="-5" dirty="0">
                <a:solidFill>
                  <a:schemeClr val="tx1"/>
                </a:solidFill>
                <a:effectLst/>
                <a:ea typeface="SimSun" panose="02010600030101010101" pitchFamily="2" charset="-122"/>
              </a:rPr>
              <a:t>:</a:t>
            </a:r>
            <a:r>
              <a:rPr lang="en-IN" altLang="zh-CN" sz="1800" b="1" u="sng" spc="-5" dirty="0">
                <a:solidFill>
                  <a:schemeClr val="tx1"/>
                </a:solidFill>
                <a:latin typeface="Times New Roman" panose="02020603050405020304" pitchFamily="18" charset="0"/>
                <a:ea typeface="SimSun" panose="02010600030101010101" pitchFamily="2" charset="-122"/>
              </a:rPr>
              <a:t> </a:t>
            </a:r>
            <a:r>
              <a:rPr lang="zh-CN" sz="1500" cap="none" spc="-5" dirty="0">
                <a:solidFill>
                  <a:schemeClr val="tx1"/>
                </a:solidFill>
                <a:effectLst/>
                <a:latin typeface="+mn-lt"/>
                <a:ea typeface="SimSun" panose="02010600030101010101" pitchFamily="2" charset="-122"/>
              </a:rPr>
              <a:t>TESS stands for toronto emotional speech set </a:t>
            </a:r>
            <a:r>
              <a:rPr lang="en-US" sz="1500" cap="none" spc="-5" dirty="0">
                <a:solidFill>
                  <a:schemeClr val="tx1"/>
                </a:solidFill>
                <a:effectLst/>
                <a:latin typeface="+mn-lt"/>
                <a:ea typeface="SimSun" panose="02010600030101010101" pitchFamily="2" charset="-122"/>
              </a:rPr>
              <a:t>[16] </a:t>
            </a:r>
            <a:r>
              <a:rPr lang="zh-CN" sz="1500" cap="none" spc="-5" dirty="0">
                <a:solidFill>
                  <a:schemeClr val="tx1"/>
                </a:solidFill>
                <a:effectLst/>
                <a:latin typeface="+mn-lt"/>
                <a:ea typeface="SimSun" panose="02010600030101010101" pitchFamily="2" charset="-122"/>
              </a:rPr>
              <a:t>in which two actresses (ages 26 and 64) spoke a set of 200 target words with the phrase "say the word _." these words were recorded as they showed each of seven emotions: anger, disgust, fear, happiness, happy surprise, sadness, and neutral. There are a total of 2800 data points, which are audio files. The information is set up so that each of the two female actors and their feelings are in their folders. That's where you can find the audio file with all 200 target words. The audio file is saved in the WAV format</a:t>
            </a:r>
            <a:r>
              <a:rPr lang="en-IN" altLang="zh-CN" sz="1500" cap="none" spc="-5" dirty="0">
                <a:solidFill>
                  <a:schemeClr val="tx1"/>
                </a:solidFill>
                <a:effectLst/>
                <a:latin typeface="+mn-lt"/>
                <a:ea typeface="SimSun" panose="02010600030101010101" pitchFamily="2" charset="-122"/>
              </a:rPr>
              <a:t>.</a:t>
            </a:r>
            <a:endParaRPr lang="en-IN" dirty="0">
              <a:solidFill>
                <a:schemeClr val="tx1"/>
              </a:solidFill>
              <a:latin typeface="+mn-lt"/>
            </a:endParaRPr>
          </a:p>
        </p:txBody>
      </p:sp>
      <p:sp>
        <p:nvSpPr>
          <p:cNvPr id="4" name="Text Placeholder 3">
            <a:extLst>
              <a:ext uri="{FF2B5EF4-FFF2-40B4-BE49-F238E27FC236}">
                <a16:creationId xmlns:a16="http://schemas.microsoft.com/office/drawing/2014/main" id="{013C17D0-6934-E504-E73A-7EEF017AEC5C}"/>
              </a:ext>
            </a:extLst>
          </p:cNvPr>
          <p:cNvSpPr>
            <a:spLocks noGrp="1"/>
          </p:cNvSpPr>
          <p:nvPr>
            <p:ph type="body" sz="half" idx="2"/>
          </p:nvPr>
        </p:nvSpPr>
        <p:spPr>
          <a:xfrm>
            <a:off x="581192" y="2438401"/>
            <a:ext cx="11029617" cy="1981199"/>
          </a:xfrm>
        </p:spPr>
        <p:txBody>
          <a:bodyPr/>
          <a:lstStyle/>
          <a:p>
            <a:pPr lvl="0" algn="just">
              <a:lnSpc>
                <a:spcPct val="95000"/>
              </a:lnSpc>
              <a:spcAft>
                <a:spcPts val="600"/>
              </a:spcAft>
              <a:tabLst>
                <a:tab pos="182880" algn="l"/>
              </a:tabLst>
            </a:pPr>
            <a:r>
              <a:rPr lang="zh-CN" sz="1800" b="1" u="sng" spc="-5" dirty="0">
                <a:effectLst/>
                <a:latin typeface="+mj-lt"/>
                <a:ea typeface="SimSun" panose="02010600030101010101" pitchFamily="2" charset="-122"/>
              </a:rPr>
              <a:t>SAVEE</a:t>
            </a:r>
            <a:r>
              <a:rPr lang="en-IN" altLang="zh-CN" sz="1800" b="1" u="sng" spc="-5" dirty="0">
                <a:effectLst/>
                <a:latin typeface="+mj-lt"/>
                <a:ea typeface="SimSun" panose="02010600030101010101" pitchFamily="2" charset="-122"/>
              </a:rPr>
              <a:t>:</a:t>
            </a:r>
            <a:endParaRPr lang="en-IN" sz="1800" b="1" u="sng" spc="-5" dirty="0">
              <a:effectLst/>
              <a:latin typeface="+mj-lt"/>
              <a:ea typeface="SimSun" panose="02010600030101010101" pitchFamily="2" charset="-122"/>
            </a:endParaRPr>
          </a:p>
          <a:p>
            <a:r>
              <a:rPr lang="en-US" sz="1500" dirty="0">
                <a:effectLst/>
                <a:ea typeface="SimSun" panose="02010600030101010101" pitchFamily="2" charset="-122"/>
                <a:cs typeface="Times New Roman" panose="02020603050405020304" pitchFamily="18" charset="0"/>
              </a:rPr>
              <a:t>The SAVEE (Surrey Audio-Visual Expressed Emotion) database [17] was made by four guys who speak English as their first language. Their names are DC, JE, JK, and KL, and they are between the ages of 27 and 31 and are postgraduate students and researchers at the University of Surrey. Emotions like fear, anger, disgust, happiness, sadness, and surprise have been put into their groups by psychologists.</a:t>
            </a:r>
            <a:endParaRPr lang="en-IN" sz="1500" dirty="0">
              <a:cs typeface="Times New Roman" panose="02020603050405020304" pitchFamily="18" charset="0"/>
            </a:endParaRPr>
          </a:p>
        </p:txBody>
      </p:sp>
    </p:spTree>
    <p:extLst>
      <p:ext uri="{BB962C8B-B14F-4D97-AF65-F5344CB8AC3E}">
        <p14:creationId xmlns:p14="http://schemas.microsoft.com/office/powerpoint/2010/main" val="1795440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9C48A-B044-AE87-AB97-354A498630DC}"/>
              </a:ext>
            </a:extLst>
          </p:cNvPr>
          <p:cNvSpPr>
            <a:spLocks noGrp="1"/>
          </p:cNvSpPr>
          <p:nvPr>
            <p:ph idx="1"/>
          </p:nvPr>
        </p:nvSpPr>
        <p:spPr>
          <a:xfrm>
            <a:off x="581527" y="879140"/>
            <a:ext cx="10515600" cy="4351338"/>
          </a:xfrm>
        </p:spPr>
        <p:txBody>
          <a:bodyPr/>
          <a:lstStyle/>
          <a:p>
            <a:pPr>
              <a:buFont typeface="Wingdings" panose="05000000000000000000" pitchFamily="2" charset="2"/>
              <a:buChar char="§"/>
            </a:pPr>
            <a:r>
              <a:rPr lang="en-US" sz="2400" b="1" u="sng" dirty="0">
                <a:solidFill>
                  <a:srgbClr val="FF0000"/>
                </a:solidFill>
                <a:latin typeface="Gill Sans MT(headings)"/>
              </a:rPr>
              <a:t>SPEECH TO TEXT TRANSLATION USING SPEECH EMOTION RECOGNITION API:-</a:t>
            </a:r>
          </a:p>
          <a:p>
            <a:pPr marL="0" indent="0">
              <a:buNone/>
            </a:pPr>
            <a:endParaRPr lang="en-US" b="1" dirty="0">
              <a:latin typeface="Gill Sans MT" panose="020B0502020104020203" pitchFamily="34" charset="0"/>
            </a:endParaRPr>
          </a:p>
          <a:p>
            <a:pPr marL="0" indent="0">
              <a:buNone/>
            </a:pPr>
            <a:r>
              <a:rPr lang="en-US" sz="1800" dirty="0">
                <a:latin typeface="Gill Sans MT" panose="020B0502020104020203" pitchFamily="34" charset="0"/>
              </a:rPr>
              <a:t>Initially We tested the Audio by translating it back into the text mode using Speech emotion API to know what the audio is all about.</a:t>
            </a:r>
            <a:endParaRPr lang="en-IN" sz="1800" dirty="0">
              <a:latin typeface="Gill Sans MT" panose="020B0502020104020203" pitchFamily="34" charset="0"/>
            </a:endParaRPr>
          </a:p>
        </p:txBody>
      </p:sp>
      <p:pic>
        <p:nvPicPr>
          <p:cNvPr id="8" name="Picture 7">
            <a:extLst>
              <a:ext uri="{FF2B5EF4-FFF2-40B4-BE49-F238E27FC236}">
                <a16:creationId xmlns:a16="http://schemas.microsoft.com/office/drawing/2014/main" id="{64146091-1086-BE0C-D504-DF9E9F23F1C5}"/>
              </a:ext>
            </a:extLst>
          </p:cNvPr>
          <p:cNvPicPr>
            <a:picLocks noChangeAspect="1"/>
          </p:cNvPicPr>
          <p:nvPr/>
        </p:nvPicPr>
        <p:blipFill rotWithShape="1">
          <a:blip r:embed="rId2">
            <a:extLst>
              <a:ext uri="{28A0092B-C50C-407E-A947-70E740481C1C}">
                <a14:useLocalDpi xmlns:a14="http://schemas.microsoft.com/office/drawing/2010/main" val="0"/>
              </a:ext>
            </a:extLst>
          </a:blip>
          <a:srcRect t="6878"/>
          <a:stretch/>
        </p:blipFill>
        <p:spPr>
          <a:xfrm>
            <a:off x="651178" y="3149081"/>
            <a:ext cx="10245670" cy="3074437"/>
          </a:xfrm>
          <a:prstGeom prst="rect">
            <a:avLst/>
          </a:prstGeom>
        </p:spPr>
      </p:pic>
    </p:spTree>
    <p:extLst>
      <p:ext uri="{BB962C8B-B14F-4D97-AF65-F5344CB8AC3E}">
        <p14:creationId xmlns:p14="http://schemas.microsoft.com/office/powerpoint/2010/main" val="50792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E5776-3CCB-60A2-9AA0-41B66E710A37}"/>
              </a:ext>
            </a:extLst>
          </p:cNvPr>
          <p:cNvSpPr>
            <a:spLocks noGrp="1"/>
          </p:cNvSpPr>
          <p:nvPr>
            <p:ph idx="1"/>
          </p:nvPr>
        </p:nvSpPr>
        <p:spPr>
          <a:xfrm>
            <a:off x="670249" y="929887"/>
            <a:ext cx="10515600" cy="4351338"/>
          </a:xfrm>
        </p:spPr>
        <p:txBody>
          <a:bodyPr>
            <a:normAutofit/>
          </a:bodyPr>
          <a:lstStyle/>
          <a:p>
            <a:pPr>
              <a:buFont typeface="Wingdings" panose="05000000000000000000" pitchFamily="2" charset="2"/>
              <a:buChar char="§"/>
            </a:pPr>
            <a:r>
              <a:rPr lang="en-US" sz="2400" b="1" u="sng" dirty="0">
                <a:solidFill>
                  <a:srgbClr val="FF0000"/>
                </a:solidFill>
                <a:latin typeface="Gill Sans MT(headings)"/>
              </a:rPr>
              <a:t>Analyzing Audio Signals:-</a:t>
            </a:r>
          </a:p>
          <a:p>
            <a:pPr marL="0" indent="0">
              <a:buNone/>
            </a:pPr>
            <a:endParaRPr lang="en-US" sz="2400" b="1" u="sng" dirty="0">
              <a:solidFill>
                <a:srgbClr val="FF0000"/>
              </a:solidFill>
              <a:latin typeface="Gill Sans MT(headings)"/>
            </a:endParaRPr>
          </a:p>
          <a:p>
            <a:pPr marL="0" indent="0">
              <a:buNone/>
            </a:pPr>
            <a:r>
              <a:rPr lang="en-IN" sz="1800" dirty="0">
                <a:latin typeface="Gill Sans MT" panose="020B0502020104020203" pitchFamily="34" charset="0"/>
              </a:rPr>
              <a:t>Second step is to test out the audio files by plotting out the waveform and the spectrogram to see the sample audio files.</a:t>
            </a:r>
            <a:endParaRPr lang="en-US" sz="1800" dirty="0">
              <a:latin typeface="Gill Sans MT" panose="020B0502020104020203" pitchFamily="34" charset="0"/>
            </a:endParaRPr>
          </a:p>
        </p:txBody>
      </p:sp>
      <p:pic>
        <p:nvPicPr>
          <p:cNvPr id="5" name="Picture 4">
            <a:extLst>
              <a:ext uri="{FF2B5EF4-FFF2-40B4-BE49-F238E27FC236}">
                <a16:creationId xmlns:a16="http://schemas.microsoft.com/office/drawing/2014/main" id="{CD6597C0-FA90-397F-4415-6908882E393B}"/>
              </a:ext>
            </a:extLst>
          </p:cNvPr>
          <p:cNvPicPr>
            <a:picLocks noChangeAspect="1"/>
          </p:cNvPicPr>
          <p:nvPr/>
        </p:nvPicPr>
        <p:blipFill rotWithShape="1">
          <a:blip r:embed="rId2">
            <a:extLst>
              <a:ext uri="{28A0092B-C50C-407E-A947-70E740481C1C}">
                <a14:useLocalDpi xmlns:a14="http://schemas.microsoft.com/office/drawing/2010/main" val="0"/>
              </a:ext>
            </a:extLst>
          </a:blip>
          <a:srcRect l="18597" t="50649" r="22014" b="14633"/>
          <a:stretch/>
        </p:blipFill>
        <p:spPr>
          <a:xfrm>
            <a:off x="579470" y="2864497"/>
            <a:ext cx="11211599" cy="3481953"/>
          </a:xfrm>
          <a:prstGeom prst="rect">
            <a:avLst/>
          </a:prstGeom>
        </p:spPr>
      </p:pic>
    </p:spTree>
    <p:extLst>
      <p:ext uri="{BB962C8B-B14F-4D97-AF65-F5344CB8AC3E}">
        <p14:creationId xmlns:p14="http://schemas.microsoft.com/office/powerpoint/2010/main" val="161907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AC2E8-526D-731D-728A-0510C3E07B74}"/>
              </a:ext>
            </a:extLst>
          </p:cNvPr>
          <p:cNvSpPr>
            <a:spLocks noGrp="1"/>
          </p:cNvSpPr>
          <p:nvPr>
            <p:ph idx="1"/>
          </p:nvPr>
        </p:nvSpPr>
        <p:spPr>
          <a:xfrm>
            <a:off x="707572" y="920555"/>
            <a:ext cx="10515600" cy="4351338"/>
          </a:xfrm>
        </p:spPr>
        <p:txBody>
          <a:bodyPr/>
          <a:lstStyle/>
          <a:p>
            <a:pPr>
              <a:buFont typeface="Wingdings" panose="05000000000000000000" pitchFamily="2" charset="2"/>
              <a:buChar char="§"/>
            </a:pPr>
            <a:r>
              <a:rPr lang="en-US" sz="2400" b="1" u="sng" dirty="0">
                <a:solidFill>
                  <a:srgbClr val="FF0000"/>
                </a:solidFill>
                <a:latin typeface="Gill Sans MT(headings)"/>
              </a:rPr>
              <a:t>MASKING AND CLEANING OF AUDIO FILES:-</a:t>
            </a:r>
          </a:p>
          <a:p>
            <a:pPr marL="0" indent="0">
              <a:buNone/>
            </a:pPr>
            <a:endParaRPr lang="en-US" sz="1800" dirty="0">
              <a:solidFill>
                <a:srgbClr val="FF0000"/>
              </a:solidFill>
              <a:latin typeface="Gill Sans MT" panose="020B0502020104020203" pitchFamily="34" charset="0"/>
            </a:endParaRPr>
          </a:p>
          <a:p>
            <a:pPr marL="0" indent="0">
              <a:buNone/>
            </a:pPr>
            <a:r>
              <a:rPr lang="en-US" sz="1800" dirty="0">
                <a:latin typeface="Gill Sans MT" panose="020B0502020104020203" pitchFamily="34" charset="0"/>
              </a:rPr>
              <a:t>Next Step is to clean the audio files by lowering down the sample rate and removing the unwanted noise around the raw audio via MASKING.</a:t>
            </a:r>
            <a:endParaRPr lang="en-IN" sz="1800" dirty="0">
              <a:latin typeface="Gill Sans MT" panose="020B0502020104020203" pitchFamily="34" charset="0"/>
            </a:endParaRPr>
          </a:p>
        </p:txBody>
      </p:sp>
      <p:pic>
        <p:nvPicPr>
          <p:cNvPr id="5" name="Picture 4">
            <a:extLst>
              <a:ext uri="{FF2B5EF4-FFF2-40B4-BE49-F238E27FC236}">
                <a16:creationId xmlns:a16="http://schemas.microsoft.com/office/drawing/2014/main" id="{F5D34706-5730-B9B5-2CEB-39B48E13362E}"/>
              </a:ext>
            </a:extLst>
          </p:cNvPr>
          <p:cNvPicPr>
            <a:picLocks noChangeAspect="1"/>
          </p:cNvPicPr>
          <p:nvPr/>
        </p:nvPicPr>
        <p:blipFill rotWithShape="1">
          <a:blip r:embed="rId2">
            <a:extLst>
              <a:ext uri="{28A0092B-C50C-407E-A947-70E740481C1C}">
                <a14:useLocalDpi xmlns:a14="http://schemas.microsoft.com/office/drawing/2010/main" val="0"/>
              </a:ext>
            </a:extLst>
          </a:blip>
          <a:srcRect l="18750" t="52376" r="22551" b="14923"/>
          <a:stretch/>
        </p:blipFill>
        <p:spPr>
          <a:xfrm>
            <a:off x="66648" y="3275045"/>
            <a:ext cx="12106279" cy="3582955"/>
          </a:xfrm>
          <a:prstGeom prst="rect">
            <a:avLst/>
          </a:prstGeom>
        </p:spPr>
      </p:pic>
    </p:spTree>
    <p:extLst>
      <p:ext uri="{BB962C8B-B14F-4D97-AF65-F5344CB8AC3E}">
        <p14:creationId xmlns:p14="http://schemas.microsoft.com/office/powerpoint/2010/main" val="84087113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TM03457464[[fn=Dividend]]</Template>
  <TotalTime>176</TotalTime>
  <Words>1821</Words>
  <Application>Microsoft Office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19</vt:i4>
      </vt:variant>
    </vt:vector>
  </HeadingPairs>
  <TitlesOfParts>
    <vt:vector size="32" baseType="lpstr">
      <vt:lpstr>SimSun</vt:lpstr>
      <vt:lpstr>Algerian</vt:lpstr>
      <vt:lpstr>Arial</vt:lpstr>
      <vt:lpstr>Century Gothic</vt:lpstr>
      <vt:lpstr>Gill Sans MT</vt:lpstr>
      <vt:lpstr>Gill Sans MT(headings)</vt:lpstr>
      <vt:lpstr>Times New Roman</vt:lpstr>
      <vt:lpstr>Wingdings</vt:lpstr>
      <vt:lpstr>Wingdings 2</vt:lpstr>
      <vt:lpstr>Dividend</vt:lpstr>
      <vt:lpstr>Mesh</vt:lpstr>
      <vt:lpstr>Parcel</vt:lpstr>
      <vt:lpstr>Gallery</vt:lpstr>
      <vt:lpstr>“SPEECH EMOTION RECOGNITION USING DEEP LEARNING”</vt:lpstr>
      <vt:lpstr>WHY WE HAVE CHOSEN THIS PROJECT?</vt:lpstr>
      <vt:lpstr>Basic analogy of project</vt:lpstr>
      <vt:lpstr>Ideology behind the project</vt:lpstr>
      <vt:lpstr>APPROACHES USED</vt:lpstr>
      <vt:lpstr>TESS: TESS stands for toronto emotional speech set [16] in which two actresses (ages 26 and 64) spoke a set of 200 target words with the phrase "say the word _." these words were recorded as they showed each of seven emotions: anger, disgust, fear, happiness, happy surprise, sadness, and neutral. There are a total of 2800 data points, which are audio files. The information is set up so that each of the two female actors and their feelings are in their folders. That's where you can find the audio file with all 200 target words. The audio file is saved in the WAV format.</vt:lpstr>
      <vt:lpstr>PowerPoint Presentation</vt:lpstr>
      <vt:lpstr>PowerPoint Presentation</vt:lpstr>
      <vt:lpstr>PowerPoint Presentation</vt:lpstr>
      <vt:lpstr>PowerPoint Presentation</vt:lpstr>
      <vt:lpstr>PowerPoint Presentation</vt:lpstr>
      <vt:lpstr>PowerPoint Presentation</vt:lpstr>
      <vt:lpstr>LIVE DEMO FOR PREDICTION</vt:lpstr>
      <vt:lpstr>UI INTERFACE</vt:lpstr>
      <vt:lpstr>PowerPoint Presentation</vt:lpstr>
      <vt:lpstr>CONCLUSIONS AND CHALLENGES</vt:lpstr>
      <vt:lpstr>PowerPoint Presentation</vt:lpstr>
      <vt:lpstr>DRAWBACKS AND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RECOGNIZER”</dc:title>
  <dc:creator>Amrita Singh</dc:creator>
  <cp:lastModifiedBy>Anshika Gupta</cp:lastModifiedBy>
  <cp:revision>9</cp:revision>
  <dcterms:created xsi:type="dcterms:W3CDTF">2023-10-16T14:23:59Z</dcterms:created>
  <dcterms:modified xsi:type="dcterms:W3CDTF">2024-05-12T11:02:42Z</dcterms:modified>
</cp:coreProperties>
</file>